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sldIdLst>
    <p:sldId id="256" r:id="rId2"/>
    <p:sldId id="257" r:id="rId3"/>
    <p:sldId id="258" r:id="rId4"/>
    <p:sldId id="259" r:id="rId5"/>
    <p:sldId id="268" r:id="rId6"/>
    <p:sldId id="269" r:id="rId7"/>
    <p:sldId id="270" r:id="rId8"/>
    <p:sldId id="263" r:id="rId9"/>
    <p:sldId id="260" r:id="rId10"/>
    <p:sldId id="261" r:id="rId11"/>
    <p:sldId id="265" r:id="rId12"/>
    <p:sldId id="266" r:id="rId13"/>
    <p:sldId id="267" r:id="rId14"/>
    <p:sldId id="262"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010" autoAdjust="0"/>
    <p:restoredTop sz="97095" autoAdjust="0"/>
  </p:normalViewPr>
  <p:slideViewPr>
    <p:cSldViewPr snapToGrid="0">
      <p:cViewPr>
        <p:scale>
          <a:sx n="90" d="100"/>
          <a:sy n="90" d="100"/>
        </p:scale>
        <p:origin x="66" y="-648"/>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148CF4B-8D2D-4FF8-BF4C-B0797BD1E892}" type="datetimeFigureOut">
              <a:rPr lang="en-US" smtClean="0"/>
              <a:t>1/24/2021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E642A0D-BF85-42B8-8E57-B38B2CFF4BA6}" type="slidenum">
              <a:rPr lang="en-US" smtClean="0"/>
              <a:t>‹#›</a:t>
            </a:fld>
            <a:endParaRPr lang="en-US"/>
          </a:p>
        </p:txBody>
      </p:sp>
    </p:spTree>
    <p:extLst>
      <p:ext uri="{BB962C8B-B14F-4D97-AF65-F5344CB8AC3E}">
        <p14:creationId xmlns:p14="http://schemas.microsoft.com/office/powerpoint/2010/main" val="31002726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Through energy efficient methods</a:t>
            </a:r>
            <a:r>
              <a:rPr lang="en-US" baseline="0" dirty="0" smtClean="0"/>
              <a:t> one can save cost through upgrading equipment, installing energy efficient lighting equipment and improving heating and cooling </a:t>
            </a:r>
            <a:r>
              <a:rPr lang="en-US" baseline="0" dirty="0" err="1" smtClean="0"/>
              <a:t>proess</a:t>
            </a:r>
            <a:r>
              <a:rPr lang="en-US" baseline="0" dirty="0" smtClean="0"/>
              <a:t>. Moreover, one can increase the efficiency of energy by designing and construction techniques to reduce cooling and heating</a:t>
            </a:r>
            <a:r>
              <a:rPr lang="en-US" dirty="0" smtClean="0"/>
              <a:t> </a:t>
            </a:r>
            <a:r>
              <a:rPr lang="en-US" dirty="0" err="1" smtClean="0"/>
              <a:t>process.finally</a:t>
            </a:r>
            <a:r>
              <a:rPr lang="en-US" dirty="0" smtClean="0"/>
              <a:t>, one should manage</a:t>
            </a:r>
            <a:r>
              <a:rPr lang="en-US" baseline="0" dirty="0" smtClean="0"/>
              <a:t> the energy being used. </a:t>
            </a:r>
            <a:endParaRPr lang="en-US" dirty="0"/>
          </a:p>
        </p:txBody>
      </p:sp>
      <p:sp>
        <p:nvSpPr>
          <p:cNvPr id="4" name="Slide Number Placeholder 3"/>
          <p:cNvSpPr>
            <a:spLocks noGrp="1"/>
          </p:cNvSpPr>
          <p:nvPr>
            <p:ph type="sldNum" sz="quarter" idx="10"/>
          </p:nvPr>
        </p:nvSpPr>
        <p:spPr/>
        <p:txBody>
          <a:bodyPr/>
          <a:lstStyle/>
          <a:p>
            <a:fld id="{4E642A0D-BF85-42B8-8E57-B38B2CFF4BA6}" type="slidenum">
              <a:rPr lang="en-US" smtClean="0"/>
              <a:t>7</a:t>
            </a:fld>
            <a:endParaRPr lang="en-US"/>
          </a:p>
        </p:txBody>
      </p:sp>
    </p:spTree>
    <p:extLst>
      <p:ext uri="{BB962C8B-B14F-4D97-AF65-F5344CB8AC3E}">
        <p14:creationId xmlns:p14="http://schemas.microsoft.com/office/powerpoint/2010/main" val="11975435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a:t>
            </a:r>
            <a:r>
              <a:rPr lang="en-US" baseline="0" dirty="0" smtClean="0"/>
              <a:t> slide talks about the energy efficiency through reducing readmission. There is need for the hospitals to reduce the readmission of both inpatient and outpatient care in order to reduce the cost of operation, improve quality of service, and increase the patient satisfaction. The hospital management team can also deploy Re-use and recycle techniques to reduce the energy used in hospitals. The quality of operation will definitely improve. </a:t>
            </a:r>
            <a:endParaRPr lang="en-US" dirty="0"/>
          </a:p>
        </p:txBody>
      </p:sp>
      <p:sp>
        <p:nvSpPr>
          <p:cNvPr id="4" name="Slide Number Placeholder 3"/>
          <p:cNvSpPr>
            <a:spLocks noGrp="1"/>
          </p:cNvSpPr>
          <p:nvPr>
            <p:ph type="sldNum" sz="quarter" idx="10"/>
          </p:nvPr>
        </p:nvSpPr>
        <p:spPr/>
        <p:txBody>
          <a:bodyPr/>
          <a:lstStyle/>
          <a:p>
            <a:fld id="{4E642A0D-BF85-42B8-8E57-B38B2CFF4BA6}" type="slidenum">
              <a:rPr lang="en-US" smtClean="0"/>
              <a:t>8</a:t>
            </a:fld>
            <a:endParaRPr lang="en-US"/>
          </a:p>
        </p:txBody>
      </p:sp>
    </p:spTree>
    <p:extLst>
      <p:ext uri="{BB962C8B-B14F-4D97-AF65-F5344CB8AC3E}">
        <p14:creationId xmlns:p14="http://schemas.microsoft.com/office/powerpoint/2010/main" val="28241785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EA60C19-C265-412B-8D8F-E6C8E97B542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xmlns="" id="{489D01BA-39C0-4180-94C6-0FA785F61F7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xmlns="" id="{1FC2EEE1-6D03-42CB-9584-1040CACC891E}"/>
              </a:ext>
            </a:extLst>
          </p:cNvPr>
          <p:cNvSpPr>
            <a:spLocks noGrp="1"/>
          </p:cNvSpPr>
          <p:nvPr>
            <p:ph type="dt" sz="half" idx="10"/>
          </p:nvPr>
        </p:nvSpPr>
        <p:spPr/>
        <p:txBody>
          <a:bodyPr/>
          <a:lstStyle/>
          <a:p>
            <a:fld id="{91607D17-1898-4619-AD44-F6176024F57F}" type="datetimeFigureOut">
              <a:rPr lang="en-US" smtClean="0"/>
              <a:t>1/22/2021</a:t>
            </a:fld>
            <a:endParaRPr lang="en-US"/>
          </a:p>
        </p:txBody>
      </p:sp>
      <p:sp>
        <p:nvSpPr>
          <p:cNvPr id="5" name="Footer Placeholder 4">
            <a:extLst>
              <a:ext uri="{FF2B5EF4-FFF2-40B4-BE49-F238E27FC236}">
                <a16:creationId xmlns:a16="http://schemas.microsoft.com/office/drawing/2014/main" xmlns="" id="{34631BEB-E2F0-4857-A4AB-A2910146B22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4468AA38-2BF8-4957-B8C4-5DF043DC2969}"/>
              </a:ext>
            </a:extLst>
          </p:cNvPr>
          <p:cNvSpPr>
            <a:spLocks noGrp="1"/>
          </p:cNvSpPr>
          <p:nvPr>
            <p:ph type="sldNum" sz="quarter" idx="12"/>
          </p:nvPr>
        </p:nvSpPr>
        <p:spPr/>
        <p:txBody>
          <a:bodyPr/>
          <a:lstStyle/>
          <a:p>
            <a:fld id="{8AB4C673-E56E-421E-9FA3-218B4A0BA45B}" type="slidenum">
              <a:rPr lang="en-US" smtClean="0"/>
              <a:t>‹#›</a:t>
            </a:fld>
            <a:endParaRPr lang="en-US"/>
          </a:p>
        </p:txBody>
      </p:sp>
    </p:spTree>
    <p:extLst>
      <p:ext uri="{BB962C8B-B14F-4D97-AF65-F5344CB8AC3E}">
        <p14:creationId xmlns:p14="http://schemas.microsoft.com/office/powerpoint/2010/main" val="20154174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B46391E-24E0-48AA-B75E-97A411FB280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B2C011DF-D91B-4A6C-A68B-6C083863E56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D590E61F-9B9A-4AE9-9C1A-DDF7C5D112D8}"/>
              </a:ext>
            </a:extLst>
          </p:cNvPr>
          <p:cNvSpPr>
            <a:spLocks noGrp="1"/>
          </p:cNvSpPr>
          <p:nvPr>
            <p:ph type="dt" sz="half" idx="10"/>
          </p:nvPr>
        </p:nvSpPr>
        <p:spPr/>
        <p:txBody>
          <a:bodyPr/>
          <a:lstStyle/>
          <a:p>
            <a:fld id="{91607D17-1898-4619-AD44-F6176024F57F}" type="datetimeFigureOut">
              <a:rPr lang="en-US" smtClean="0"/>
              <a:t>1/22/2021</a:t>
            </a:fld>
            <a:endParaRPr lang="en-US"/>
          </a:p>
        </p:txBody>
      </p:sp>
      <p:sp>
        <p:nvSpPr>
          <p:cNvPr id="5" name="Footer Placeholder 4">
            <a:extLst>
              <a:ext uri="{FF2B5EF4-FFF2-40B4-BE49-F238E27FC236}">
                <a16:creationId xmlns:a16="http://schemas.microsoft.com/office/drawing/2014/main" xmlns="" id="{1E15C970-7E53-4709-BFCC-8644DCCEB11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4E20BCD9-F3F1-469E-845A-0A04131C1DB6}"/>
              </a:ext>
            </a:extLst>
          </p:cNvPr>
          <p:cNvSpPr>
            <a:spLocks noGrp="1"/>
          </p:cNvSpPr>
          <p:nvPr>
            <p:ph type="sldNum" sz="quarter" idx="12"/>
          </p:nvPr>
        </p:nvSpPr>
        <p:spPr/>
        <p:txBody>
          <a:bodyPr/>
          <a:lstStyle/>
          <a:p>
            <a:fld id="{8AB4C673-E56E-421E-9FA3-218B4A0BA45B}" type="slidenum">
              <a:rPr lang="en-US" smtClean="0"/>
              <a:t>‹#›</a:t>
            </a:fld>
            <a:endParaRPr lang="en-US"/>
          </a:p>
        </p:txBody>
      </p:sp>
    </p:spTree>
    <p:extLst>
      <p:ext uri="{BB962C8B-B14F-4D97-AF65-F5344CB8AC3E}">
        <p14:creationId xmlns:p14="http://schemas.microsoft.com/office/powerpoint/2010/main" val="23641431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D85D149-EDD5-4772-BF3F-3E6BDBBB983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xmlns="" id="{165C1E1A-D3A1-408D-98A7-F08D2CFE868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xmlns="" id="{80ACD8E2-8D06-49E5-A698-2540BE9674A4}"/>
              </a:ext>
            </a:extLst>
          </p:cNvPr>
          <p:cNvSpPr>
            <a:spLocks noGrp="1"/>
          </p:cNvSpPr>
          <p:nvPr>
            <p:ph type="dt" sz="half" idx="10"/>
          </p:nvPr>
        </p:nvSpPr>
        <p:spPr/>
        <p:txBody>
          <a:bodyPr/>
          <a:lstStyle/>
          <a:p>
            <a:fld id="{91607D17-1898-4619-AD44-F6176024F57F}" type="datetimeFigureOut">
              <a:rPr lang="en-US" smtClean="0"/>
              <a:t>1/22/2021</a:t>
            </a:fld>
            <a:endParaRPr lang="en-US"/>
          </a:p>
        </p:txBody>
      </p:sp>
      <p:sp>
        <p:nvSpPr>
          <p:cNvPr id="5" name="Footer Placeholder 4">
            <a:extLst>
              <a:ext uri="{FF2B5EF4-FFF2-40B4-BE49-F238E27FC236}">
                <a16:creationId xmlns:a16="http://schemas.microsoft.com/office/drawing/2014/main" xmlns="" id="{BBB9B487-AF8E-4E36-BF94-B9EA1CA53E0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02B01A7D-A18D-43C4-89E9-7E5720A2835E}"/>
              </a:ext>
            </a:extLst>
          </p:cNvPr>
          <p:cNvSpPr>
            <a:spLocks noGrp="1"/>
          </p:cNvSpPr>
          <p:nvPr>
            <p:ph type="sldNum" sz="quarter" idx="12"/>
          </p:nvPr>
        </p:nvSpPr>
        <p:spPr/>
        <p:txBody>
          <a:bodyPr/>
          <a:lstStyle/>
          <a:p>
            <a:fld id="{8AB4C673-E56E-421E-9FA3-218B4A0BA45B}" type="slidenum">
              <a:rPr lang="en-US" smtClean="0"/>
              <a:t>‹#›</a:t>
            </a:fld>
            <a:endParaRPr lang="en-US"/>
          </a:p>
        </p:txBody>
      </p:sp>
    </p:spTree>
    <p:extLst>
      <p:ext uri="{BB962C8B-B14F-4D97-AF65-F5344CB8AC3E}">
        <p14:creationId xmlns:p14="http://schemas.microsoft.com/office/powerpoint/2010/main" val="31541846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31AE0A3-3C35-4F3D-970D-39815D7F7DC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46B99778-637E-4E0D-B26A-706250AA82D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xmlns="" id="{E97DA752-B090-4764-AA32-D9FD03F0461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xmlns="" id="{72B95300-35AA-4AC1-B325-24E4672CBDA2}"/>
              </a:ext>
            </a:extLst>
          </p:cNvPr>
          <p:cNvSpPr>
            <a:spLocks noGrp="1"/>
          </p:cNvSpPr>
          <p:nvPr>
            <p:ph type="dt" sz="half" idx="10"/>
          </p:nvPr>
        </p:nvSpPr>
        <p:spPr/>
        <p:txBody>
          <a:bodyPr/>
          <a:lstStyle/>
          <a:p>
            <a:fld id="{91607D17-1898-4619-AD44-F6176024F57F}" type="datetimeFigureOut">
              <a:rPr lang="en-US" smtClean="0"/>
              <a:t>1/22/2021</a:t>
            </a:fld>
            <a:endParaRPr lang="en-US"/>
          </a:p>
        </p:txBody>
      </p:sp>
      <p:sp>
        <p:nvSpPr>
          <p:cNvPr id="6" name="Footer Placeholder 5">
            <a:extLst>
              <a:ext uri="{FF2B5EF4-FFF2-40B4-BE49-F238E27FC236}">
                <a16:creationId xmlns:a16="http://schemas.microsoft.com/office/drawing/2014/main" xmlns="" id="{16EB0657-84BE-47DF-A6AD-48666E7924A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6F90FBAF-68E1-419A-A0A4-869434487837}"/>
              </a:ext>
            </a:extLst>
          </p:cNvPr>
          <p:cNvSpPr>
            <a:spLocks noGrp="1"/>
          </p:cNvSpPr>
          <p:nvPr>
            <p:ph type="sldNum" sz="quarter" idx="12"/>
          </p:nvPr>
        </p:nvSpPr>
        <p:spPr/>
        <p:txBody>
          <a:bodyPr/>
          <a:lstStyle/>
          <a:p>
            <a:fld id="{8AB4C673-E56E-421E-9FA3-218B4A0BA45B}" type="slidenum">
              <a:rPr lang="en-US" smtClean="0"/>
              <a:t>‹#›</a:t>
            </a:fld>
            <a:endParaRPr lang="en-US"/>
          </a:p>
        </p:txBody>
      </p:sp>
    </p:spTree>
    <p:extLst>
      <p:ext uri="{BB962C8B-B14F-4D97-AF65-F5344CB8AC3E}">
        <p14:creationId xmlns:p14="http://schemas.microsoft.com/office/powerpoint/2010/main" val="33095557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A211EC7-9000-493F-81D4-FB1DB26642DA}"/>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xmlns="" id="{4198639E-F387-4891-B993-1C169B035E3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xmlns="" id="{A7CE2D2D-3E57-46C8-BDFD-3B49D513AD9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xmlns="" id="{CBD5CF42-EACF-4880-9297-0D20116E513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xmlns="" id="{9FBB2421-C382-4F42-B80F-36EFCFEBCC1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xmlns="" id="{324A1F52-6C99-42FA-A23B-2145E569344C}"/>
              </a:ext>
            </a:extLst>
          </p:cNvPr>
          <p:cNvSpPr>
            <a:spLocks noGrp="1"/>
          </p:cNvSpPr>
          <p:nvPr>
            <p:ph type="dt" sz="half" idx="10"/>
          </p:nvPr>
        </p:nvSpPr>
        <p:spPr/>
        <p:txBody>
          <a:bodyPr/>
          <a:lstStyle/>
          <a:p>
            <a:fld id="{91607D17-1898-4619-AD44-F6176024F57F}" type="datetimeFigureOut">
              <a:rPr lang="en-US" smtClean="0"/>
              <a:t>1/22/2021</a:t>
            </a:fld>
            <a:endParaRPr lang="en-US"/>
          </a:p>
        </p:txBody>
      </p:sp>
      <p:sp>
        <p:nvSpPr>
          <p:cNvPr id="8" name="Footer Placeholder 7">
            <a:extLst>
              <a:ext uri="{FF2B5EF4-FFF2-40B4-BE49-F238E27FC236}">
                <a16:creationId xmlns:a16="http://schemas.microsoft.com/office/drawing/2014/main" xmlns="" id="{E6E365D0-9B95-4284-92AF-08D3652EB99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xmlns="" id="{CE2DE798-5B1A-47DA-B867-2C7361D89AE8}"/>
              </a:ext>
            </a:extLst>
          </p:cNvPr>
          <p:cNvSpPr>
            <a:spLocks noGrp="1"/>
          </p:cNvSpPr>
          <p:nvPr>
            <p:ph type="sldNum" sz="quarter" idx="12"/>
          </p:nvPr>
        </p:nvSpPr>
        <p:spPr/>
        <p:txBody>
          <a:bodyPr/>
          <a:lstStyle/>
          <a:p>
            <a:fld id="{8AB4C673-E56E-421E-9FA3-218B4A0BA45B}" type="slidenum">
              <a:rPr lang="en-US" smtClean="0"/>
              <a:t>‹#›</a:t>
            </a:fld>
            <a:endParaRPr lang="en-US"/>
          </a:p>
        </p:txBody>
      </p:sp>
    </p:spTree>
    <p:extLst>
      <p:ext uri="{BB962C8B-B14F-4D97-AF65-F5344CB8AC3E}">
        <p14:creationId xmlns:p14="http://schemas.microsoft.com/office/powerpoint/2010/main" val="39391889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92E1307-C6A3-4A91-AA73-C221BE94BA3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xmlns="" id="{0B007B70-D3CC-4202-9591-C1BF4B8DF3C4}"/>
              </a:ext>
            </a:extLst>
          </p:cNvPr>
          <p:cNvSpPr>
            <a:spLocks noGrp="1"/>
          </p:cNvSpPr>
          <p:nvPr>
            <p:ph type="dt" sz="half" idx="10"/>
          </p:nvPr>
        </p:nvSpPr>
        <p:spPr/>
        <p:txBody>
          <a:bodyPr/>
          <a:lstStyle/>
          <a:p>
            <a:fld id="{91607D17-1898-4619-AD44-F6176024F57F}" type="datetimeFigureOut">
              <a:rPr lang="en-US" smtClean="0"/>
              <a:t>1/22/2021</a:t>
            </a:fld>
            <a:endParaRPr lang="en-US"/>
          </a:p>
        </p:txBody>
      </p:sp>
      <p:sp>
        <p:nvSpPr>
          <p:cNvPr id="4" name="Footer Placeholder 3">
            <a:extLst>
              <a:ext uri="{FF2B5EF4-FFF2-40B4-BE49-F238E27FC236}">
                <a16:creationId xmlns:a16="http://schemas.microsoft.com/office/drawing/2014/main" xmlns="" id="{E0EBB60B-C3E0-4C8C-A143-76F1B1FCE40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xmlns="" id="{C9A17359-8B17-411A-85A2-03DD0B719528}"/>
              </a:ext>
            </a:extLst>
          </p:cNvPr>
          <p:cNvSpPr>
            <a:spLocks noGrp="1"/>
          </p:cNvSpPr>
          <p:nvPr>
            <p:ph type="sldNum" sz="quarter" idx="12"/>
          </p:nvPr>
        </p:nvSpPr>
        <p:spPr/>
        <p:txBody>
          <a:bodyPr/>
          <a:lstStyle/>
          <a:p>
            <a:fld id="{8AB4C673-E56E-421E-9FA3-218B4A0BA45B}" type="slidenum">
              <a:rPr lang="en-US" smtClean="0"/>
              <a:t>‹#›</a:t>
            </a:fld>
            <a:endParaRPr lang="en-US"/>
          </a:p>
        </p:txBody>
      </p:sp>
    </p:spTree>
    <p:extLst>
      <p:ext uri="{BB962C8B-B14F-4D97-AF65-F5344CB8AC3E}">
        <p14:creationId xmlns:p14="http://schemas.microsoft.com/office/powerpoint/2010/main" val="21764522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93985B7A-6CE9-4536-BB43-DC2012181F4D}"/>
              </a:ext>
            </a:extLst>
          </p:cNvPr>
          <p:cNvSpPr>
            <a:spLocks noGrp="1"/>
          </p:cNvSpPr>
          <p:nvPr>
            <p:ph type="dt" sz="half" idx="10"/>
          </p:nvPr>
        </p:nvSpPr>
        <p:spPr/>
        <p:txBody>
          <a:bodyPr/>
          <a:lstStyle/>
          <a:p>
            <a:fld id="{91607D17-1898-4619-AD44-F6176024F57F}" type="datetimeFigureOut">
              <a:rPr lang="en-US" smtClean="0"/>
              <a:t>1/22/2021</a:t>
            </a:fld>
            <a:endParaRPr lang="en-US"/>
          </a:p>
        </p:txBody>
      </p:sp>
      <p:sp>
        <p:nvSpPr>
          <p:cNvPr id="3" name="Footer Placeholder 2">
            <a:extLst>
              <a:ext uri="{FF2B5EF4-FFF2-40B4-BE49-F238E27FC236}">
                <a16:creationId xmlns:a16="http://schemas.microsoft.com/office/drawing/2014/main" xmlns="" id="{8F209967-C409-4279-9868-63E9166DD57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xmlns="" id="{C33727EC-4039-49AE-8463-CF1E08D5C82D}"/>
              </a:ext>
            </a:extLst>
          </p:cNvPr>
          <p:cNvSpPr>
            <a:spLocks noGrp="1"/>
          </p:cNvSpPr>
          <p:nvPr>
            <p:ph type="sldNum" sz="quarter" idx="12"/>
          </p:nvPr>
        </p:nvSpPr>
        <p:spPr/>
        <p:txBody>
          <a:bodyPr/>
          <a:lstStyle/>
          <a:p>
            <a:fld id="{8AB4C673-E56E-421E-9FA3-218B4A0BA45B}" type="slidenum">
              <a:rPr lang="en-US" smtClean="0"/>
              <a:t>‹#›</a:t>
            </a:fld>
            <a:endParaRPr lang="en-US"/>
          </a:p>
        </p:txBody>
      </p:sp>
    </p:spTree>
    <p:extLst>
      <p:ext uri="{BB962C8B-B14F-4D97-AF65-F5344CB8AC3E}">
        <p14:creationId xmlns:p14="http://schemas.microsoft.com/office/powerpoint/2010/main" val="31291975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6DD89B8-CF97-444E-8444-3A83190B199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xmlns="" id="{245F799C-3131-4594-BEDC-3DE32C5AE16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xmlns="" id="{C9A71BB0-397D-41C9-BDE1-3993DED68CE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084E1BFC-5D42-48D6-B93D-BAF0974A9EFA}"/>
              </a:ext>
            </a:extLst>
          </p:cNvPr>
          <p:cNvSpPr>
            <a:spLocks noGrp="1"/>
          </p:cNvSpPr>
          <p:nvPr>
            <p:ph type="dt" sz="half" idx="10"/>
          </p:nvPr>
        </p:nvSpPr>
        <p:spPr/>
        <p:txBody>
          <a:bodyPr/>
          <a:lstStyle/>
          <a:p>
            <a:fld id="{91607D17-1898-4619-AD44-F6176024F57F}" type="datetimeFigureOut">
              <a:rPr lang="en-US" smtClean="0"/>
              <a:t>1/22/2021</a:t>
            </a:fld>
            <a:endParaRPr lang="en-US"/>
          </a:p>
        </p:txBody>
      </p:sp>
      <p:sp>
        <p:nvSpPr>
          <p:cNvPr id="6" name="Footer Placeholder 5">
            <a:extLst>
              <a:ext uri="{FF2B5EF4-FFF2-40B4-BE49-F238E27FC236}">
                <a16:creationId xmlns:a16="http://schemas.microsoft.com/office/drawing/2014/main" xmlns="" id="{4AE3BD82-479D-47D7-9309-EF9C4128F67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35B74D38-2320-472C-9038-0981DEECAD25}"/>
              </a:ext>
            </a:extLst>
          </p:cNvPr>
          <p:cNvSpPr>
            <a:spLocks noGrp="1"/>
          </p:cNvSpPr>
          <p:nvPr>
            <p:ph type="sldNum" sz="quarter" idx="12"/>
          </p:nvPr>
        </p:nvSpPr>
        <p:spPr/>
        <p:txBody>
          <a:bodyPr/>
          <a:lstStyle/>
          <a:p>
            <a:fld id="{8AB4C673-E56E-421E-9FA3-218B4A0BA45B}" type="slidenum">
              <a:rPr lang="en-US" smtClean="0"/>
              <a:t>‹#›</a:t>
            </a:fld>
            <a:endParaRPr lang="en-US"/>
          </a:p>
        </p:txBody>
      </p:sp>
    </p:spTree>
    <p:extLst>
      <p:ext uri="{BB962C8B-B14F-4D97-AF65-F5344CB8AC3E}">
        <p14:creationId xmlns:p14="http://schemas.microsoft.com/office/powerpoint/2010/main" val="21576509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3BBE002-D6A2-4799-BE48-88BB824FC36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xmlns="" id="{D06F9200-9131-4B0F-A645-2B833BFC0D4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xmlns="" id="{DD12110F-44DC-449A-9CC2-EE55B9257A5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065E2C43-A5F4-4CB3-9A80-22227BB956EA}"/>
              </a:ext>
            </a:extLst>
          </p:cNvPr>
          <p:cNvSpPr>
            <a:spLocks noGrp="1"/>
          </p:cNvSpPr>
          <p:nvPr>
            <p:ph type="dt" sz="half" idx="10"/>
          </p:nvPr>
        </p:nvSpPr>
        <p:spPr/>
        <p:txBody>
          <a:bodyPr/>
          <a:lstStyle/>
          <a:p>
            <a:fld id="{91607D17-1898-4619-AD44-F6176024F57F}" type="datetimeFigureOut">
              <a:rPr lang="en-US" smtClean="0"/>
              <a:t>1/22/2021</a:t>
            </a:fld>
            <a:endParaRPr lang="en-US"/>
          </a:p>
        </p:txBody>
      </p:sp>
      <p:sp>
        <p:nvSpPr>
          <p:cNvPr id="6" name="Footer Placeholder 5">
            <a:extLst>
              <a:ext uri="{FF2B5EF4-FFF2-40B4-BE49-F238E27FC236}">
                <a16:creationId xmlns:a16="http://schemas.microsoft.com/office/drawing/2014/main" xmlns="" id="{F955FB81-A06F-48DB-A902-65FF41EC04E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DDCDEF52-C314-4055-AE08-753D3D90365C}"/>
              </a:ext>
            </a:extLst>
          </p:cNvPr>
          <p:cNvSpPr>
            <a:spLocks noGrp="1"/>
          </p:cNvSpPr>
          <p:nvPr>
            <p:ph type="sldNum" sz="quarter" idx="12"/>
          </p:nvPr>
        </p:nvSpPr>
        <p:spPr/>
        <p:txBody>
          <a:bodyPr/>
          <a:lstStyle/>
          <a:p>
            <a:fld id="{8AB4C673-E56E-421E-9FA3-218B4A0BA45B}" type="slidenum">
              <a:rPr lang="en-US" smtClean="0"/>
              <a:t>‹#›</a:t>
            </a:fld>
            <a:endParaRPr lang="en-US"/>
          </a:p>
        </p:txBody>
      </p:sp>
    </p:spTree>
    <p:extLst>
      <p:ext uri="{BB962C8B-B14F-4D97-AF65-F5344CB8AC3E}">
        <p14:creationId xmlns:p14="http://schemas.microsoft.com/office/powerpoint/2010/main" val="2861666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6325379-71E7-4793-BCF2-2D6154C4B9D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xmlns="" id="{E6EDB5DC-A0DC-4528-B271-87CC2FA9005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19B890DE-11D3-47C8-9912-BBCE6335AB42}"/>
              </a:ext>
            </a:extLst>
          </p:cNvPr>
          <p:cNvSpPr>
            <a:spLocks noGrp="1"/>
          </p:cNvSpPr>
          <p:nvPr>
            <p:ph type="dt" sz="half" idx="10"/>
          </p:nvPr>
        </p:nvSpPr>
        <p:spPr/>
        <p:txBody>
          <a:bodyPr/>
          <a:lstStyle/>
          <a:p>
            <a:fld id="{91607D17-1898-4619-AD44-F6176024F57F}" type="datetimeFigureOut">
              <a:rPr lang="en-US" smtClean="0"/>
              <a:t>1/22/2021</a:t>
            </a:fld>
            <a:endParaRPr lang="en-US"/>
          </a:p>
        </p:txBody>
      </p:sp>
      <p:sp>
        <p:nvSpPr>
          <p:cNvPr id="5" name="Footer Placeholder 4">
            <a:extLst>
              <a:ext uri="{FF2B5EF4-FFF2-40B4-BE49-F238E27FC236}">
                <a16:creationId xmlns:a16="http://schemas.microsoft.com/office/drawing/2014/main" xmlns="" id="{6BE93A5E-806C-4671-88B2-690038B2D9D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F78B4EB3-1BAE-4DCD-94A5-BB091712E802}"/>
              </a:ext>
            </a:extLst>
          </p:cNvPr>
          <p:cNvSpPr>
            <a:spLocks noGrp="1"/>
          </p:cNvSpPr>
          <p:nvPr>
            <p:ph type="sldNum" sz="quarter" idx="12"/>
          </p:nvPr>
        </p:nvSpPr>
        <p:spPr/>
        <p:txBody>
          <a:bodyPr/>
          <a:lstStyle/>
          <a:p>
            <a:fld id="{8AB4C673-E56E-421E-9FA3-218B4A0BA45B}" type="slidenum">
              <a:rPr lang="en-US" smtClean="0"/>
              <a:t>‹#›</a:t>
            </a:fld>
            <a:endParaRPr lang="en-US"/>
          </a:p>
        </p:txBody>
      </p:sp>
    </p:spTree>
    <p:extLst>
      <p:ext uri="{BB962C8B-B14F-4D97-AF65-F5344CB8AC3E}">
        <p14:creationId xmlns:p14="http://schemas.microsoft.com/office/powerpoint/2010/main" val="30775562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xmlns="" id="{A0C9EF9D-F203-47B6-9C80-9267F72B141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xmlns="" id="{6C151CDA-08A2-4FFC-BED0-D2F19429319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C390C438-DBDC-4757-864A-EB5660DECADA}"/>
              </a:ext>
            </a:extLst>
          </p:cNvPr>
          <p:cNvSpPr>
            <a:spLocks noGrp="1"/>
          </p:cNvSpPr>
          <p:nvPr>
            <p:ph type="dt" sz="half" idx="10"/>
          </p:nvPr>
        </p:nvSpPr>
        <p:spPr/>
        <p:txBody>
          <a:bodyPr/>
          <a:lstStyle/>
          <a:p>
            <a:fld id="{91607D17-1898-4619-AD44-F6176024F57F}" type="datetimeFigureOut">
              <a:rPr lang="en-US" smtClean="0"/>
              <a:t>1/22/2021</a:t>
            </a:fld>
            <a:endParaRPr lang="en-US"/>
          </a:p>
        </p:txBody>
      </p:sp>
      <p:sp>
        <p:nvSpPr>
          <p:cNvPr id="5" name="Footer Placeholder 4">
            <a:extLst>
              <a:ext uri="{FF2B5EF4-FFF2-40B4-BE49-F238E27FC236}">
                <a16:creationId xmlns:a16="http://schemas.microsoft.com/office/drawing/2014/main" xmlns="" id="{D14FC34B-0B6D-46CE-8741-F2EBCD6595C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C9BC1CF7-8F15-45EF-B644-28721773F5E5}"/>
              </a:ext>
            </a:extLst>
          </p:cNvPr>
          <p:cNvSpPr>
            <a:spLocks noGrp="1"/>
          </p:cNvSpPr>
          <p:nvPr>
            <p:ph type="sldNum" sz="quarter" idx="12"/>
          </p:nvPr>
        </p:nvSpPr>
        <p:spPr/>
        <p:txBody>
          <a:bodyPr/>
          <a:lstStyle/>
          <a:p>
            <a:fld id="{8AB4C673-E56E-421E-9FA3-218B4A0BA45B}" type="slidenum">
              <a:rPr lang="en-US" smtClean="0"/>
              <a:t>‹#›</a:t>
            </a:fld>
            <a:endParaRPr lang="en-US"/>
          </a:p>
        </p:txBody>
      </p:sp>
    </p:spTree>
    <p:extLst>
      <p:ext uri="{BB962C8B-B14F-4D97-AF65-F5344CB8AC3E}">
        <p14:creationId xmlns:p14="http://schemas.microsoft.com/office/powerpoint/2010/main" val="17287738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xmlns="" id="{0D22DBA3-5FA9-4B1E-8C35-527F83FA38C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xmlns="" id="{B754AABC-17C1-4F4E-955E-5E28C421CB5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1CCA9B9E-DAD9-4FDF-A410-B240989AC49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1607D17-1898-4619-AD44-F6176024F57F}" type="datetimeFigureOut">
              <a:rPr lang="en-US" smtClean="0"/>
              <a:t>1/22/2021</a:t>
            </a:fld>
            <a:endParaRPr lang="en-US"/>
          </a:p>
        </p:txBody>
      </p:sp>
      <p:sp>
        <p:nvSpPr>
          <p:cNvPr id="5" name="Footer Placeholder 4">
            <a:extLst>
              <a:ext uri="{FF2B5EF4-FFF2-40B4-BE49-F238E27FC236}">
                <a16:creationId xmlns:a16="http://schemas.microsoft.com/office/drawing/2014/main" xmlns="" id="{E9771E23-4A06-4880-A082-10C78B9952D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xmlns="" id="{2A50A9ED-4FF9-44C9-BBEC-BB4E00FE8DD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AB4C673-E56E-421E-9FA3-218B4A0BA45B}" type="slidenum">
              <a:rPr lang="en-US" smtClean="0"/>
              <a:t>‹#›</a:t>
            </a:fld>
            <a:endParaRPr lang="en-US"/>
          </a:p>
        </p:txBody>
      </p:sp>
    </p:spTree>
    <p:extLst>
      <p:ext uri="{BB962C8B-B14F-4D97-AF65-F5344CB8AC3E}">
        <p14:creationId xmlns:p14="http://schemas.microsoft.com/office/powerpoint/2010/main" val="323202207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xmlns="" id="{8FC9BE17-9A7B-462D-AE50-3D877738730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xmlns="" id="{8B95D321-6E22-48A9-9AAA-AF735E170CB0}"/>
              </a:ext>
            </a:extLst>
          </p:cNvPr>
          <p:cNvPicPr>
            <a:picLocks noChangeAspect="1"/>
          </p:cNvPicPr>
          <p:nvPr/>
        </p:nvPicPr>
        <p:blipFill rotWithShape="1">
          <a:blip r:embed="rId2"/>
          <a:srcRect t="673" r="21000" b="8418"/>
          <a:stretch/>
        </p:blipFill>
        <p:spPr>
          <a:xfrm>
            <a:off x="3523488" y="10"/>
            <a:ext cx="8668512" cy="6857990"/>
          </a:xfrm>
          <a:prstGeom prst="rect">
            <a:avLst/>
          </a:prstGeom>
        </p:spPr>
      </p:pic>
      <p:sp>
        <p:nvSpPr>
          <p:cNvPr id="14" name="Rectangle 13">
            <a:extLst>
              <a:ext uri="{FF2B5EF4-FFF2-40B4-BE49-F238E27FC236}">
                <a16:creationId xmlns:a16="http://schemas.microsoft.com/office/drawing/2014/main" xmlns="" id="{3EBE8569-6AEC-4B8C-8D53-2DE337CDBA6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2" y="0"/>
            <a:ext cx="9756601" cy="6858000"/>
          </a:xfrm>
          <a:prstGeom prst="rect">
            <a:avLst/>
          </a:prstGeom>
          <a:gradFill>
            <a:gsLst>
              <a:gs pos="58000">
                <a:schemeClr val="bg1"/>
              </a:gs>
              <a:gs pos="35000">
                <a:schemeClr val="bg1">
                  <a:alpha val="78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itle 6">
            <a:extLst>
              <a:ext uri="{FF2B5EF4-FFF2-40B4-BE49-F238E27FC236}">
                <a16:creationId xmlns:a16="http://schemas.microsoft.com/office/drawing/2014/main" xmlns="" id="{6060016D-5435-42B6-9C10-643D885AC86C}"/>
              </a:ext>
            </a:extLst>
          </p:cNvPr>
          <p:cNvSpPr>
            <a:spLocks noGrp="1"/>
          </p:cNvSpPr>
          <p:nvPr>
            <p:ph type="title"/>
          </p:nvPr>
        </p:nvSpPr>
        <p:spPr>
          <a:xfrm>
            <a:off x="371094" y="1161288"/>
            <a:ext cx="3438144" cy="1124712"/>
          </a:xfrm>
        </p:spPr>
        <p:txBody>
          <a:bodyPr anchor="b">
            <a:normAutofit/>
          </a:bodyPr>
          <a:lstStyle/>
          <a:p>
            <a:r>
              <a:rPr lang="en-US" sz="2800" dirty="0"/>
              <a:t>Sustainability Initiative </a:t>
            </a:r>
          </a:p>
        </p:txBody>
      </p:sp>
      <p:sp>
        <p:nvSpPr>
          <p:cNvPr id="16" name="Rectangle 15">
            <a:extLst>
              <a:ext uri="{FF2B5EF4-FFF2-40B4-BE49-F238E27FC236}">
                <a16:creationId xmlns:a16="http://schemas.microsoft.com/office/drawing/2014/main" xmlns="" id="{55D4142C-5077-457F-A6AD-3FECFDB3968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a:off x="662559" y="605790"/>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8" name="Rectangle 17">
            <a:extLst>
              <a:ext uri="{FF2B5EF4-FFF2-40B4-BE49-F238E27FC236}">
                <a16:creationId xmlns:a16="http://schemas.microsoft.com/office/drawing/2014/main" xmlns="" id="{7A5F0580-5EE9-419F-96EE-B6529EF6E7D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428244" y="2443480"/>
            <a:ext cx="3300984" cy="9144"/>
          </a:xfrm>
          <a:prstGeom prst="rect">
            <a:avLst/>
          </a:prstGeom>
          <a:solidFill>
            <a:srgbClr val="D5D5D5"/>
          </a:solidFill>
          <a:ln w="3175">
            <a:solidFill>
              <a:srgbClr val="D5D5D5"/>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Subtitle 2">
            <a:extLst>
              <a:ext uri="{FF2B5EF4-FFF2-40B4-BE49-F238E27FC236}">
                <a16:creationId xmlns:a16="http://schemas.microsoft.com/office/drawing/2014/main" xmlns="" id="{55CB8FC6-CEE4-42A3-99BA-1756B3A8DEDA}"/>
              </a:ext>
            </a:extLst>
          </p:cNvPr>
          <p:cNvSpPr>
            <a:spLocks noGrp="1"/>
          </p:cNvSpPr>
          <p:nvPr>
            <p:ph idx="1"/>
          </p:nvPr>
        </p:nvSpPr>
        <p:spPr>
          <a:xfrm>
            <a:off x="371094" y="2718054"/>
            <a:ext cx="3438906" cy="3207258"/>
          </a:xfrm>
        </p:spPr>
        <p:txBody>
          <a:bodyPr anchor="t">
            <a:normAutofit/>
          </a:bodyPr>
          <a:lstStyle/>
          <a:p>
            <a:pPr marL="0" indent="0" algn="ctr">
              <a:buNone/>
            </a:pPr>
            <a:r>
              <a:rPr lang="en-US" sz="1400" dirty="0"/>
              <a:t>By:</a:t>
            </a:r>
          </a:p>
          <a:p>
            <a:pPr marL="0" indent="0" algn="ctr">
              <a:buNone/>
            </a:pPr>
            <a:r>
              <a:rPr lang="en-US" sz="1400" dirty="0"/>
              <a:t> Merna Ayad, </a:t>
            </a:r>
            <a:r>
              <a:rPr lang="en-US" sz="1400" dirty="0" err="1"/>
              <a:t>Lacreasha</a:t>
            </a:r>
            <a:r>
              <a:rPr lang="en-US" sz="1400" dirty="0"/>
              <a:t> Banks, </a:t>
            </a:r>
            <a:r>
              <a:rPr lang="en-US" sz="1400" dirty="0" err="1"/>
              <a:t>Forell</a:t>
            </a:r>
            <a:r>
              <a:rPr lang="en-US" sz="1400" dirty="0"/>
              <a:t> Bering, Dr. Frank </a:t>
            </a:r>
            <a:r>
              <a:rPr lang="en-US" sz="1400" dirty="0" err="1"/>
              <a:t>Biondolillo</a:t>
            </a:r>
            <a:r>
              <a:rPr lang="en-US" sz="1400" dirty="0"/>
              <a:t>, Kristy Burns, Yadira Castro, Ashley Kolb and Austin Wolf</a:t>
            </a:r>
          </a:p>
          <a:p>
            <a:pPr marL="0" indent="0" algn="ctr">
              <a:buNone/>
            </a:pPr>
            <a:r>
              <a:rPr lang="en-US" sz="1400" dirty="0"/>
              <a:t>January 21, 2021</a:t>
            </a:r>
          </a:p>
          <a:p>
            <a:pPr marL="0" indent="0" algn="ctr">
              <a:buNone/>
            </a:pPr>
            <a:r>
              <a:rPr lang="en-US" sz="1400" dirty="0"/>
              <a:t>MHA/560: Creating A Sustainable Legacy: Healthy Communities</a:t>
            </a:r>
          </a:p>
          <a:p>
            <a:pPr marL="0" indent="0" algn="ctr">
              <a:buNone/>
            </a:pPr>
            <a:r>
              <a:rPr lang="en-US" sz="1400" dirty="0"/>
              <a:t>Instructor: Helen Cole</a:t>
            </a:r>
          </a:p>
          <a:p>
            <a:endParaRPr lang="en-US" sz="1700" dirty="0"/>
          </a:p>
        </p:txBody>
      </p:sp>
    </p:spTree>
    <p:extLst>
      <p:ext uri="{BB962C8B-B14F-4D97-AF65-F5344CB8AC3E}">
        <p14:creationId xmlns:p14="http://schemas.microsoft.com/office/powerpoint/2010/main" val="542592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arn(inVertic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arn(inVertical)">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barn(inVertical)">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barn(inVertical)">
                                      <p:cBhvr>
                                        <p:cTn id="3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xmlns="" id="{F94AA2BD-2E3F-4B1D-8127-5744B811531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xmlns="" id="{20AE6853-F0F3-444F-A6CB-34BDC4C6E6EB}"/>
              </a:ext>
            </a:extLst>
          </p:cNvPr>
          <p:cNvSpPr>
            <a:spLocks noGrp="1"/>
          </p:cNvSpPr>
          <p:nvPr>
            <p:ph type="title"/>
          </p:nvPr>
        </p:nvSpPr>
        <p:spPr>
          <a:xfrm>
            <a:off x="411480" y="987552"/>
            <a:ext cx="4485861" cy="1088136"/>
          </a:xfrm>
        </p:spPr>
        <p:txBody>
          <a:bodyPr anchor="b">
            <a:normAutofit/>
          </a:bodyPr>
          <a:lstStyle/>
          <a:p>
            <a:r>
              <a:rPr lang="en-US" sz="3400" dirty="0"/>
              <a:t>Initiative Overview</a:t>
            </a:r>
          </a:p>
        </p:txBody>
      </p:sp>
      <p:sp>
        <p:nvSpPr>
          <p:cNvPr id="13" name="Rectangle 12">
            <a:extLst>
              <a:ext uri="{FF2B5EF4-FFF2-40B4-BE49-F238E27FC236}">
                <a16:creationId xmlns:a16="http://schemas.microsoft.com/office/drawing/2014/main" xmlns="" id="{4BD02261-2DC8-4AA8-9E16-7751AE89244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a:off x="649223" y="387939"/>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5" name="Rectangle 14">
            <a:extLst>
              <a:ext uri="{FF2B5EF4-FFF2-40B4-BE49-F238E27FC236}">
                <a16:creationId xmlns:a16="http://schemas.microsoft.com/office/drawing/2014/main" xmlns="" id="{3D752CF2-2291-40B5-B462-C17B174C10B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411480" y="2286000"/>
            <a:ext cx="438912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8" name="Content Placeholder 7">
            <a:extLst>
              <a:ext uri="{FF2B5EF4-FFF2-40B4-BE49-F238E27FC236}">
                <a16:creationId xmlns:a16="http://schemas.microsoft.com/office/drawing/2014/main" xmlns="" id="{4C771075-CB95-48A6-94C8-8ADF38955276}"/>
              </a:ext>
            </a:extLst>
          </p:cNvPr>
          <p:cNvSpPr>
            <a:spLocks noGrp="1"/>
          </p:cNvSpPr>
          <p:nvPr>
            <p:ph idx="1"/>
          </p:nvPr>
        </p:nvSpPr>
        <p:spPr>
          <a:xfrm>
            <a:off x="411479" y="2688336"/>
            <a:ext cx="4498848" cy="3584448"/>
          </a:xfrm>
        </p:spPr>
        <p:txBody>
          <a:bodyPr anchor="t">
            <a:normAutofit/>
          </a:bodyPr>
          <a:lstStyle/>
          <a:p>
            <a:endParaRPr lang="en-US" sz="1800"/>
          </a:p>
        </p:txBody>
      </p:sp>
      <p:pic>
        <p:nvPicPr>
          <p:cNvPr id="4" name="Content Placeholder 3">
            <a:extLst>
              <a:ext uri="{FF2B5EF4-FFF2-40B4-BE49-F238E27FC236}">
                <a16:creationId xmlns:a16="http://schemas.microsoft.com/office/drawing/2014/main" xmlns="" id="{96FC99C6-DAC6-450F-A43F-8D2FA86F75D9}"/>
              </a:ext>
            </a:extLst>
          </p:cNvPr>
          <p:cNvPicPr>
            <a:picLocks noChangeAspect="1"/>
          </p:cNvPicPr>
          <p:nvPr/>
        </p:nvPicPr>
        <p:blipFill rotWithShape="1">
          <a:blip r:embed="rId2"/>
          <a:srcRect t="377" r="-1" b="-1"/>
          <a:stretch/>
        </p:blipFill>
        <p:spPr>
          <a:xfrm>
            <a:off x="5308052" y="10"/>
            <a:ext cx="6883948" cy="6857990"/>
          </a:xfrm>
          <a:custGeom>
            <a:avLst/>
            <a:gdLst/>
            <a:ahLst/>
            <a:cxnLst/>
            <a:rect l="l" t="t" r="r" b="b"/>
            <a:pathLst>
              <a:path w="6883948" h="6858000">
                <a:moveTo>
                  <a:pt x="365648" y="0"/>
                </a:moveTo>
                <a:lnTo>
                  <a:pt x="6883948" y="0"/>
                </a:lnTo>
                <a:lnTo>
                  <a:pt x="6883948" y="6858000"/>
                </a:lnTo>
                <a:lnTo>
                  <a:pt x="365648" y="6858000"/>
                </a:lnTo>
                <a:lnTo>
                  <a:pt x="360213" y="6835050"/>
                </a:lnTo>
                <a:cubicBezTo>
                  <a:pt x="128263" y="5788167"/>
                  <a:pt x="0" y="4637179"/>
                  <a:pt x="0" y="3429001"/>
                </a:cubicBezTo>
                <a:cubicBezTo>
                  <a:pt x="0" y="2220824"/>
                  <a:pt x="128263" y="1069835"/>
                  <a:pt x="360213" y="22952"/>
                </a:cubicBezTo>
                <a:close/>
              </a:path>
            </a:pathLst>
          </a:custGeom>
          <a:effectLst>
            <a:outerShdw blurRad="50800" dist="38100" dir="10800000" algn="r" rotWithShape="0">
              <a:schemeClr val="bg1">
                <a:lumMod val="85000"/>
                <a:alpha val="30000"/>
              </a:schemeClr>
            </a:outerShdw>
          </a:effectLst>
        </p:spPr>
      </p:pic>
    </p:spTree>
    <p:extLst>
      <p:ext uri="{BB962C8B-B14F-4D97-AF65-F5344CB8AC3E}">
        <p14:creationId xmlns:p14="http://schemas.microsoft.com/office/powerpoint/2010/main" val="39354608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xmlns="" id="{E45CA849-654C-4173-AD99-B3A2528275F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xmlns="" id="{67898A30-E7F7-4D81-B9EE-38ADC50A743B}"/>
              </a:ext>
            </a:extLst>
          </p:cNvPr>
          <p:cNvSpPr>
            <a:spLocks noGrp="1"/>
          </p:cNvSpPr>
          <p:nvPr>
            <p:ph type="title"/>
          </p:nvPr>
        </p:nvSpPr>
        <p:spPr>
          <a:xfrm>
            <a:off x="429768" y="411480"/>
            <a:ext cx="11201400" cy="1106424"/>
          </a:xfrm>
        </p:spPr>
        <p:txBody>
          <a:bodyPr>
            <a:normAutofit/>
          </a:bodyPr>
          <a:lstStyle/>
          <a:p>
            <a:pPr algn="ctr"/>
            <a:r>
              <a:rPr lang="en-US" sz="3600" dirty="0"/>
              <a:t>Patterns and Similarities </a:t>
            </a:r>
          </a:p>
        </p:txBody>
      </p:sp>
      <p:sp>
        <p:nvSpPr>
          <p:cNvPr id="13" name="Rectangle 12">
            <a:extLst>
              <a:ext uri="{FF2B5EF4-FFF2-40B4-BE49-F238E27FC236}">
                <a16:creationId xmlns:a16="http://schemas.microsoft.com/office/drawing/2014/main" xmlns="" id="{3E23A947-2D45-4208-AE2B-64948C87A3E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587931"/>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Content Placeholder 3">
            <a:extLst>
              <a:ext uri="{FF2B5EF4-FFF2-40B4-BE49-F238E27FC236}">
                <a16:creationId xmlns:a16="http://schemas.microsoft.com/office/drawing/2014/main" xmlns="" id="{53D7035E-9793-4F6D-BF09-F838422A1B55}"/>
              </a:ext>
            </a:extLst>
          </p:cNvPr>
          <p:cNvPicPr>
            <a:picLocks noChangeAspect="1"/>
          </p:cNvPicPr>
          <p:nvPr/>
        </p:nvPicPr>
        <p:blipFill rotWithShape="1">
          <a:blip r:embed="rId2"/>
          <a:srcRect l="15039" r="11543"/>
          <a:stretch/>
        </p:blipFill>
        <p:spPr>
          <a:xfrm>
            <a:off x="429768" y="1721922"/>
            <a:ext cx="6704891" cy="4520559"/>
          </a:xfrm>
          <a:prstGeom prst="rect">
            <a:avLst/>
          </a:prstGeom>
        </p:spPr>
      </p:pic>
      <p:sp useBgFill="1">
        <p:nvSpPr>
          <p:cNvPr id="15" name="Rectangle 14">
            <a:extLst>
              <a:ext uri="{FF2B5EF4-FFF2-40B4-BE49-F238E27FC236}">
                <a16:creationId xmlns:a16="http://schemas.microsoft.com/office/drawing/2014/main" xmlns="" id="{E5BBB0F9-6A59-4D02-A9C7-A2D6516684C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7543801" y="1721922"/>
            <a:ext cx="4218432" cy="4520560"/>
          </a:xfrm>
          <a:prstGeom prst="rect">
            <a:avLst/>
          </a:prstGeom>
          <a:ln w="9525">
            <a:solidFill>
              <a:srgbClr val="E1E1E1"/>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Content Placeholder 7">
            <a:extLst>
              <a:ext uri="{FF2B5EF4-FFF2-40B4-BE49-F238E27FC236}">
                <a16:creationId xmlns:a16="http://schemas.microsoft.com/office/drawing/2014/main" xmlns="" id="{0EBA90B5-A4B1-444F-BD4B-557A8D2932C9}"/>
              </a:ext>
            </a:extLst>
          </p:cNvPr>
          <p:cNvSpPr>
            <a:spLocks noGrp="1"/>
          </p:cNvSpPr>
          <p:nvPr>
            <p:ph idx="1"/>
          </p:nvPr>
        </p:nvSpPr>
        <p:spPr>
          <a:xfrm>
            <a:off x="7938752" y="2020824"/>
            <a:ext cx="3455097" cy="3959352"/>
          </a:xfrm>
        </p:spPr>
        <p:txBody>
          <a:bodyPr anchor="ctr">
            <a:normAutofit/>
          </a:bodyPr>
          <a:lstStyle/>
          <a:p>
            <a:endParaRPr lang="en-US" sz="1800"/>
          </a:p>
        </p:txBody>
      </p:sp>
    </p:spTree>
    <p:extLst>
      <p:ext uri="{BB962C8B-B14F-4D97-AF65-F5344CB8AC3E}">
        <p14:creationId xmlns:p14="http://schemas.microsoft.com/office/powerpoint/2010/main" val="37994414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xmlns="" id="{84ECDE7A-6944-466D-8FFE-149A29BA6BA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3" name="Rectangle 12">
            <a:extLst>
              <a:ext uri="{FF2B5EF4-FFF2-40B4-BE49-F238E27FC236}">
                <a16:creationId xmlns:a16="http://schemas.microsoft.com/office/drawing/2014/main" xmlns="" id="{B3420082-9415-44EC-802E-C77D71D59C5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558209" y="0"/>
            <a:ext cx="11167447" cy="2018806"/>
          </a:xfrm>
          <a:prstGeom prst="rect">
            <a:avLst/>
          </a:prstGeom>
          <a:ln w="12700">
            <a:solidFill>
              <a:srgbClr val="E1E1E1"/>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5" name="Rectangle 14">
            <a:extLst>
              <a:ext uri="{FF2B5EF4-FFF2-40B4-BE49-F238E27FC236}">
                <a16:creationId xmlns:a16="http://schemas.microsoft.com/office/drawing/2014/main" xmlns="" id="{55A52C45-1FCB-4636-A80F-2849B8226C0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566928" y="0"/>
            <a:ext cx="11155680" cy="2011680"/>
          </a:xfrm>
          <a:prstGeom prst="rect">
            <a:avLst/>
          </a:prstGeom>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xmlns="" id="{ADD43E9E-0C95-4951-A0AF-1037FFA8290B}"/>
              </a:ext>
            </a:extLst>
          </p:cNvPr>
          <p:cNvSpPr>
            <a:spLocks noGrp="1"/>
          </p:cNvSpPr>
          <p:nvPr>
            <p:ph type="title"/>
          </p:nvPr>
        </p:nvSpPr>
        <p:spPr>
          <a:xfrm>
            <a:off x="1115568" y="548640"/>
            <a:ext cx="10168128" cy="1179576"/>
          </a:xfrm>
        </p:spPr>
        <p:txBody>
          <a:bodyPr>
            <a:normAutofit/>
          </a:bodyPr>
          <a:lstStyle/>
          <a:p>
            <a:pPr algn="ctr"/>
            <a:r>
              <a:rPr lang="en-US" sz="4000" dirty="0"/>
              <a:t>State and Federal Agencies</a:t>
            </a:r>
          </a:p>
        </p:txBody>
      </p:sp>
      <p:sp>
        <p:nvSpPr>
          <p:cNvPr id="17" name="Rectangle 16">
            <a:extLst>
              <a:ext uri="{FF2B5EF4-FFF2-40B4-BE49-F238E27FC236}">
                <a16:creationId xmlns:a16="http://schemas.microsoft.com/office/drawing/2014/main" xmlns="" id="{768EB4DD-3704-43AD-92B3-C4E0C6EA92C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498834" y="770799"/>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Content Placeholder 3">
            <a:extLst>
              <a:ext uri="{FF2B5EF4-FFF2-40B4-BE49-F238E27FC236}">
                <a16:creationId xmlns:a16="http://schemas.microsoft.com/office/drawing/2014/main" xmlns="" id="{37EEEF69-2EFF-4091-9001-E51D0BDC4214}"/>
              </a:ext>
            </a:extLst>
          </p:cNvPr>
          <p:cNvPicPr>
            <a:picLocks noChangeAspect="1"/>
          </p:cNvPicPr>
          <p:nvPr/>
        </p:nvPicPr>
        <p:blipFill rotWithShape="1">
          <a:blip r:embed="rId2"/>
          <a:srcRect t="2253" r="1" b="5040"/>
          <a:stretch/>
        </p:blipFill>
        <p:spPr>
          <a:xfrm>
            <a:off x="908304" y="2478024"/>
            <a:ext cx="6009855" cy="3694176"/>
          </a:xfrm>
          <a:prstGeom prst="rect">
            <a:avLst/>
          </a:prstGeom>
        </p:spPr>
      </p:pic>
      <p:sp>
        <p:nvSpPr>
          <p:cNvPr id="8" name="Content Placeholder 7">
            <a:extLst>
              <a:ext uri="{FF2B5EF4-FFF2-40B4-BE49-F238E27FC236}">
                <a16:creationId xmlns:a16="http://schemas.microsoft.com/office/drawing/2014/main" xmlns="" id="{33284505-7777-4016-A416-BA9414B5F84D}"/>
              </a:ext>
            </a:extLst>
          </p:cNvPr>
          <p:cNvSpPr>
            <a:spLocks noGrp="1"/>
          </p:cNvSpPr>
          <p:nvPr>
            <p:ph idx="1"/>
          </p:nvPr>
        </p:nvSpPr>
        <p:spPr>
          <a:xfrm>
            <a:off x="7411453" y="2478024"/>
            <a:ext cx="3872243" cy="3694176"/>
          </a:xfrm>
        </p:spPr>
        <p:txBody>
          <a:bodyPr anchor="ctr">
            <a:normAutofit/>
          </a:bodyPr>
          <a:lstStyle/>
          <a:p>
            <a:endParaRPr lang="en-US" sz="1800"/>
          </a:p>
        </p:txBody>
      </p:sp>
    </p:spTree>
    <p:extLst>
      <p:ext uri="{BB962C8B-B14F-4D97-AF65-F5344CB8AC3E}">
        <p14:creationId xmlns:p14="http://schemas.microsoft.com/office/powerpoint/2010/main" val="39020404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xmlns="" id="{5DF40726-9B19-4165-9C26-757D16E19E2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xmlns="" id="{823778E4-1740-4F2A-8243-62A1D61E2D8D}"/>
              </a:ext>
            </a:extLst>
          </p:cNvPr>
          <p:cNvSpPr>
            <a:spLocks noGrp="1"/>
          </p:cNvSpPr>
          <p:nvPr>
            <p:ph type="title"/>
          </p:nvPr>
        </p:nvSpPr>
        <p:spPr>
          <a:xfrm>
            <a:off x="838199" y="564211"/>
            <a:ext cx="4571999" cy="1165002"/>
          </a:xfrm>
        </p:spPr>
        <p:txBody>
          <a:bodyPr anchor="b">
            <a:normAutofit/>
          </a:bodyPr>
          <a:lstStyle/>
          <a:p>
            <a:pPr algn="ctr"/>
            <a:r>
              <a:rPr lang="en-US" sz="3600" dirty="0"/>
              <a:t>Red Bag Waste Reduction</a:t>
            </a:r>
          </a:p>
        </p:txBody>
      </p:sp>
      <p:sp>
        <p:nvSpPr>
          <p:cNvPr id="8" name="Content Placeholder 7">
            <a:extLst>
              <a:ext uri="{FF2B5EF4-FFF2-40B4-BE49-F238E27FC236}">
                <a16:creationId xmlns:a16="http://schemas.microsoft.com/office/drawing/2014/main" xmlns="" id="{EA2D5F1D-E896-4E83-849B-40E7CE17D5ED}"/>
              </a:ext>
            </a:extLst>
          </p:cNvPr>
          <p:cNvSpPr>
            <a:spLocks noGrp="1"/>
          </p:cNvSpPr>
          <p:nvPr>
            <p:ph idx="1"/>
          </p:nvPr>
        </p:nvSpPr>
        <p:spPr>
          <a:xfrm>
            <a:off x="838199" y="2055327"/>
            <a:ext cx="4571999" cy="3776975"/>
          </a:xfrm>
        </p:spPr>
        <p:txBody>
          <a:bodyPr>
            <a:normAutofit/>
          </a:bodyPr>
          <a:lstStyle/>
          <a:p>
            <a:endParaRPr lang="en-US" sz="1800"/>
          </a:p>
        </p:txBody>
      </p:sp>
      <p:pic>
        <p:nvPicPr>
          <p:cNvPr id="4" name="Content Placeholder 3">
            <a:extLst>
              <a:ext uri="{FF2B5EF4-FFF2-40B4-BE49-F238E27FC236}">
                <a16:creationId xmlns:a16="http://schemas.microsoft.com/office/drawing/2014/main" xmlns="" id="{23F6A651-9FEB-444D-8DC9-A0E19B4CBD11}"/>
              </a:ext>
            </a:extLst>
          </p:cNvPr>
          <p:cNvPicPr>
            <a:picLocks noChangeAspect="1"/>
          </p:cNvPicPr>
          <p:nvPr/>
        </p:nvPicPr>
        <p:blipFill rotWithShape="1">
          <a:blip r:embed="rId2"/>
          <a:srcRect t="5573" r="2" b="17553"/>
          <a:stretch/>
        </p:blipFill>
        <p:spPr>
          <a:xfrm>
            <a:off x="6190488" y="566928"/>
            <a:ext cx="5157216" cy="5286197"/>
          </a:xfrm>
          <a:prstGeom prst="rect">
            <a:avLst/>
          </a:prstGeom>
        </p:spPr>
      </p:pic>
      <p:sp>
        <p:nvSpPr>
          <p:cNvPr id="13" name="Rectangle 12">
            <a:extLst>
              <a:ext uri="{FF2B5EF4-FFF2-40B4-BE49-F238E27FC236}">
                <a16:creationId xmlns:a16="http://schemas.microsoft.com/office/drawing/2014/main" xmlns="" id="{2089CB41-F399-4AEB-980C-5BFB1049CBE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841248" y="6112341"/>
            <a:ext cx="10506456"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5" name="Rectangle 14">
            <a:extLst>
              <a:ext uri="{FF2B5EF4-FFF2-40B4-BE49-F238E27FC236}">
                <a16:creationId xmlns:a16="http://schemas.microsoft.com/office/drawing/2014/main" xmlns="" id="{1BFC967B-3DD6-463D-9DB9-6E4419AE0DA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a:off x="3096768" y="3817404"/>
            <a:ext cx="54864" cy="4572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Tree>
    <p:extLst>
      <p:ext uri="{BB962C8B-B14F-4D97-AF65-F5344CB8AC3E}">
        <p14:creationId xmlns:p14="http://schemas.microsoft.com/office/powerpoint/2010/main" val="12211536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xmlns="" id="{84ECDE7A-6944-466D-8FFE-149A29BA6BA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3" name="Rectangle 12">
            <a:extLst>
              <a:ext uri="{FF2B5EF4-FFF2-40B4-BE49-F238E27FC236}">
                <a16:creationId xmlns:a16="http://schemas.microsoft.com/office/drawing/2014/main" xmlns="" id="{B3420082-9415-44EC-802E-C77D71D59C5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558209" y="0"/>
            <a:ext cx="11167447" cy="2018806"/>
          </a:xfrm>
          <a:prstGeom prst="rect">
            <a:avLst/>
          </a:prstGeom>
          <a:ln w="12700">
            <a:solidFill>
              <a:srgbClr val="E1E1E1"/>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5" name="Rectangle 14">
            <a:extLst>
              <a:ext uri="{FF2B5EF4-FFF2-40B4-BE49-F238E27FC236}">
                <a16:creationId xmlns:a16="http://schemas.microsoft.com/office/drawing/2014/main" xmlns="" id="{55A52C45-1FCB-4636-A80F-2849B8226C0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566928" y="0"/>
            <a:ext cx="11155680" cy="2011680"/>
          </a:xfrm>
          <a:prstGeom prst="rect">
            <a:avLst/>
          </a:prstGeom>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xmlns="" id="{8950C743-D05B-4FBA-9764-E719A6BC94A6}"/>
              </a:ext>
            </a:extLst>
          </p:cNvPr>
          <p:cNvSpPr>
            <a:spLocks noGrp="1"/>
          </p:cNvSpPr>
          <p:nvPr>
            <p:ph type="title"/>
          </p:nvPr>
        </p:nvSpPr>
        <p:spPr>
          <a:xfrm>
            <a:off x="1115568" y="548640"/>
            <a:ext cx="10168128" cy="1179576"/>
          </a:xfrm>
        </p:spPr>
        <p:txBody>
          <a:bodyPr>
            <a:normAutofit/>
          </a:bodyPr>
          <a:lstStyle/>
          <a:p>
            <a:pPr algn="ctr"/>
            <a:r>
              <a:rPr lang="en-US" sz="4000" dirty="0"/>
              <a:t>Red bag Waste Reduction</a:t>
            </a:r>
          </a:p>
        </p:txBody>
      </p:sp>
      <p:sp>
        <p:nvSpPr>
          <p:cNvPr id="17" name="Rectangle 16">
            <a:extLst>
              <a:ext uri="{FF2B5EF4-FFF2-40B4-BE49-F238E27FC236}">
                <a16:creationId xmlns:a16="http://schemas.microsoft.com/office/drawing/2014/main" xmlns="" id="{768EB4DD-3704-43AD-92B3-C4E0C6EA92C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498834" y="770799"/>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Content Placeholder 3">
            <a:extLst>
              <a:ext uri="{FF2B5EF4-FFF2-40B4-BE49-F238E27FC236}">
                <a16:creationId xmlns:a16="http://schemas.microsoft.com/office/drawing/2014/main" xmlns="" id="{0005A153-9022-4FD9-9EE6-AB84FB5C0A87}"/>
              </a:ext>
            </a:extLst>
          </p:cNvPr>
          <p:cNvPicPr>
            <a:picLocks noChangeAspect="1"/>
          </p:cNvPicPr>
          <p:nvPr/>
        </p:nvPicPr>
        <p:blipFill rotWithShape="1">
          <a:blip r:embed="rId2"/>
          <a:srcRect l="9783" r="30024" b="1"/>
          <a:stretch/>
        </p:blipFill>
        <p:spPr>
          <a:xfrm>
            <a:off x="908304" y="2478024"/>
            <a:ext cx="6009855" cy="3694176"/>
          </a:xfrm>
          <a:prstGeom prst="rect">
            <a:avLst/>
          </a:prstGeom>
        </p:spPr>
      </p:pic>
      <p:sp>
        <p:nvSpPr>
          <p:cNvPr id="8" name="Content Placeholder 7">
            <a:extLst>
              <a:ext uri="{FF2B5EF4-FFF2-40B4-BE49-F238E27FC236}">
                <a16:creationId xmlns:a16="http://schemas.microsoft.com/office/drawing/2014/main" xmlns="" id="{7AF6A988-4462-4EF6-94C9-AA0743BB14F7}"/>
              </a:ext>
            </a:extLst>
          </p:cNvPr>
          <p:cNvSpPr>
            <a:spLocks noGrp="1"/>
          </p:cNvSpPr>
          <p:nvPr>
            <p:ph idx="1"/>
          </p:nvPr>
        </p:nvSpPr>
        <p:spPr>
          <a:xfrm>
            <a:off x="7411453" y="2478024"/>
            <a:ext cx="3872243" cy="3694176"/>
          </a:xfrm>
        </p:spPr>
        <p:txBody>
          <a:bodyPr anchor="ctr">
            <a:normAutofit/>
          </a:bodyPr>
          <a:lstStyle/>
          <a:p>
            <a:endParaRPr lang="en-US" sz="1800"/>
          </a:p>
        </p:txBody>
      </p:sp>
    </p:spTree>
    <p:extLst>
      <p:ext uri="{BB962C8B-B14F-4D97-AF65-F5344CB8AC3E}">
        <p14:creationId xmlns:p14="http://schemas.microsoft.com/office/powerpoint/2010/main" val="1684266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xmlns="" id="{91F32EBA-ED97-466E-8CFA-8382584155D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xmlns="" id="{334D738B-D736-47D8-8898-E02717260A39}"/>
              </a:ext>
            </a:extLst>
          </p:cNvPr>
          <p:cNvSpPr>
            <a:spLocks noGrp="1"/>
          </p:cNvSpPr>
          <p:nvPr>
            <p:ph type="title"/>
          </p:nvPr>
        </p:nvSpPr>
        <p:spPr>
          <a:xfrm>
            <a:off x="965199" y="851517"/>
            <a:ext cx="5130795" cy="1461778"/>
          </a:xfrm>
        </p:spPr>
        <p:txBody>
          <a:bodyPr>
            <a:normAutofit/>
          </a:bodyPr>
          <a:lstStyle/>
          <a:p>
            <a:r>
              <a:rPr lang="en-US" sz="4000" dirty="0"/>
              <a:t>Energy Efficient Hospital </a:t>
            </a:r>
          </a:p>
        </p:txBody>
      </p:sp>
      <p:sp>
        <p:nvSpPr>
          <p:cNvPr id="8" name="Content Placeholder 7">
            <a:extLst>
              <a:ext uri="{FF2B5EF4-FFF2-40B4-BE49-F238E27FC236}">
                <a16:creationId xmlns:a16="http://schemas.microsoft.com/office/drawing/2014/main" xmlns="" id="{5FE6CE27-4EFD-49AF-92C3-258924F1707D}"/>
              </a:ext>
            </a:extLst>
          </p:cNvPr>
          <p:cNvSpPr>
            <a:spLocks noGrp="1"/>
          </p:cNvSpPr>
          <p:nvPr>
            <p:ph idx="1"/>
          </p:nvPr>
        </p:nvSpPr>
        <p:spPr>
          <a:xfrm>
            <a:off x="965200" y="2470248"/>
            <a:ext cx="4048344" cy="3536236"/>
          </a:xfrm>
        </p:spPr>
        <p:txBody>
          <a:bodyPr>
            <a:normAutofit fontScale="70000" lnSpcReduction="20000"/>
          </a:bodyPr>
          <a:lstStyle/>
          <a:p>
            <a:r>
              <a:rPr lang="en-US" sz="2400" dirty="0" smtClean="0"/>
              <a:t>Cost saving – Energy efficient measures can be put in place to save cost by;</a:t>
            </a:r>
          </a:p>
          <a:p>
            <a:pPr>
              <a:buFont typeface="Wingdings" panose="05000000000000000000" pitchFamily="2" charset="2"/>
              <a:buChar char="v"/>
            </a:pPr>
            <a:r>
              <a:rPr lang="en-US" sz="2400" dirty="0" smtClean="0"/>
              <a:t>Upgrading equipment.</a:t>
            </a:r>
          </a:p>
          <a:p>
            <a:pPr>
              <a:buFont typeface="Wingdings" panose="05000000000000000000" pitchFamily="2" charset="2"/>
              <a:buChar char="v"/>
            </a:pPr>
            <a:r>
              <a:rPr lang="en-US" sz="2400" dirty="0" smtClean="0"/>
              <a:t>Installing energy efficient lighting equipment.</a:t>
            </a:r>
          </a:p>
          <a:p>
            <a:pPr>
              <a:buFont typeface="Wingdings" panose="05000000000000000000" pitchFamily="2" charset="2"/>
              <a:buChar char="v"/>
            </a:pPr>
            <a:r>
              <a:rPr lang="en-US" sz="2400" dirty="0" smtClean="0"/>
              <a:t>Improve heating and cooling process.</a:t>
            </a:r>
          </a:p>
          <a:p>
            <a:r>
              <a:rPr lang="en-US" sz="2400" dirty="0" smtClean="0"/>
              <a:t>Increased efficiency-energy efficiency can be improved through</a:t>
            </a:r>
          </a:p>
          <a:p>
            <a:pPr>
              <a:buFont typeface="Wingdings" panose="05000000000000000000" pitchFamily="2" charset="2"/>
              <a:buChar char="q"/>
            </a:pPr>
            <a:r>
              <a:rPr lang="en-US" sz="2400" dirty="0" smtClean="0"/>
              <a:t>designing and construction techniques to reduce cooling, heating lighting loads.</a:t>
            </a:r>
          </a:p>
          <a:p>
            <a:pPr>
              <a:buFont typeface="Wingdings" panose="05000000000000000000" pitchFamily="2" charset="2"/>
              <a:buChar char="q"/>
            </a:pPr>
            <a:r>
              <a:rPr lang="en-US" sz="2400" dirty="0" smtClean="0"/>
              <a:t>It can also be done through upgrades and replacing of energy using equipment and;</a:t>
            </a:r>
          </a:p>
          <a:p>
            <a:pPr>
              <a:buFont typeface="Wingdings" panose="05000000000000000000" pitchFamily="2" charset="2"/>
              <a:buChar char="q"/>
            </a:pPr>
            <a:r>
              <a:rPr lang="en-US" sz="2400" dirty="0" smtClean="0"/>
              <a:t>Managing energy use. </a:t>
            </a:r>
            <a:endParaRPr lang="en-US" sz="2400" dirty="0" smtClean="0"/>
          </a:p>
          <a:p>
            <a:endParaRPr lang="en-US" sz="2400" dirty="0" smtClean="0"/>
          </a:p>
          <a:p>
            <a:endParaRPr lang="en-US" sz="2400" dirty="0"/>
          </a:p>
        </p:txBody>
      </p:sp>
      <p:pic>
        <p:nvPicPr>
          <p:cNvPr id="4" name="Content Placeholder 3">
            <a:extLst>
              <a:ext uri="{FF2B5EF4-FFF2-40B4-BE49-F238E27FC236}">
                <a16:creationId xmlns:a16="http://schemas.microsoft.com/office/drawing/2014/main" xmlns="" id="{14BD01FC-0E1B-4E09-ACCB-182478949AC5}"/>
              </a:ext>
            </a:extLst>
          </p:cNvPr>
          <p:cNvPicPr>
            <a:picLocks noChangeAspect="1"/>
          </p:cNvPicPr>
          <p:nvPr/>
        </p:nvPicPr>
        <p:blipFill rotWithShape="1">
          <a:blip r:embed="rId3"/>
          <a:srcRect l="7004" r="13213" b="2"/>
          <a:stretch/>
        </p:blipFill>
        <p:spPr>
          <a:xfrm>
            <a:off x="5510369" y="851517"/>
            <a:ext cx="6184807" cy="5154967"/>
          </a:xfrm>
          <a:custGeom>
            <a:avLst/>
            <a:gdLst/>
            <a:ahLst/>
            <a:cxnLst/>
            <a:rect l="l" t="t" r="r" b="b"/>
            <a:pathLst>
              <a:path w="5846002" h="4872577">
                <a:moveTo>
                  <a:pt x="343285" y="2953992"/>
                </a:moveTo>
                <a:cubicBezTo>
                  <a:pt x="343285" y="2953992"/>
                  <a:pt x="343285" y="2953992"/>
                  <a:pt x="849063" y="2953992"/>
                </a:cubicBezTo>
                <a:cubicBezTo>
                  <a:pt x="880743" y="2953992"/>
                  <a:pt x="911330" y="2971406"/>
                  <a:pt x="926624" y="2999703"/>
                </a:cubicBezTo>
                <a:cubicBezTo>
                  <a:pt x="926624" y="2999703"/>
                  <a:pt x="926624" y="2999703"/>
                  <a:pt x="1180059" y="3436136"/>
                </a:cubicBezTo>
                <a:cubicBezTo>
                  <a:pt x="1196445" y="3463345"/>
                  <a:pt x="1196445" y="3498172"/>
                  <a:pt x="1180059" y="3525382"/>
                </a:cubicBezTo>
                <a:cubicBezTo>
                  <a:pt x="1180059" y="3525382"/>
                  <a:pt x="1180059" y="3525382"/>
                  <a:pt x="926624" y="3961814"/>
                </a:cubicBezTo>
                <a:cubicBezTo>
                  <a:pt x="911330" y="3990111"/>
                  <a:pt x="880743" y="4007525"/>
                  <a:pt x="849063" y="4007525"/>
                </a:cubicBezTo>
                <a:cubicBezTo>
                  <a:pt x="849063" y="4007525"/>
                  <a:pt x="849063" y="4007525"/>
                  <a:pt x="343285" y="4007525"/>
                </a:cubicBezTo>
                <a:cubicBezTo>
                  <a:pt x="310513" y="4007525"/>
                  <a:pt x="281019" y="3990111"/>
                  <a:pt x="264633" y="3961814"/>
                </a:cubicBezTo>
                <a:cubicBezTo>
                  <a:pt x="264633" y="3961814"/>
                  <a:pt x="264633" y="3961814"/>
                  <a:pt x="12290" y="3525382"/>
                </a:cubicBezTo>
                <a:cubicBezTo>
                  <a:pt x="-4096" y="3498172"/>
                  <a:pt x="-4096" y="3463345"/>
                  <a:pt x="12290" y="3436136"/>
                </a:cubicBezTo>
                <a:cubicBezTo>
                  <a:pt x="12290" y="3436136"/>
                  <a:pt x="12290" y="3436136"/>
                  <a:pt x="264633" y="2999703"/>
                </a:cubicBezTo>
                <a:cubicBezTo>
                  <a:pt x="281019" y="2971406"/>
                  <a:pt x="310513" y="2953992"/>
                  <a:pt x="343285" y="2953992"/>
                </a:cubicBezTo>
                <a:close/>
                <a:moveTo>
                  <a:pt x="2353334" y="538808"/>
                </a:moveTo>
                <a:cubicBezTo>
                  <a:pt x="2353334" y="538808"/>
                  <a:pt x="2353334" y="538808"/>
                  <a:pt x="2613403" y="538808"/>
                </a:cubicBezTo>
                <a:lnTo>
                  <a:pt x="2643742" y="538808"/>
                </a:lnTo>
                <a:lnTo>
                  <a:pt x="2672692" y="588661"/>
                </a:lnTo>
                <a:cubicBezTo>
                  <a:pt x="2713002" y="658078"/>
                  <a:pt x="2759909" y="738855"/>
                  <a:pt x="2814491" y="832849"/>
                </a:cubicBezTo>
                <a:cubicBezTo>
                  <a:pt x="2839586" y="874521"/>
                  <a:pt x="2839586" y="927860"/>
                  <a:pt x="2814491" y="969531"/>
                </a:cubicBezTo>
                <a:cubicBezTo>
                  <a:pt x="2814491" y="969531"/>
                  <a:pt x="2814491" y="969531"/>
                  <a:pt x="2426350" y="1637936"/>
                </a:cubicBezTo>
                <a:cubicBezTo>
                  <a:pt x="2402927" y="1681274"/>
                  <a:pt x="2356083" y="1707943"/>
                  <a:pt x="2307565" y="1707943"/>
                </a:cubicBezTo>
                <a:cubicBezTo>
                  <a:pt x="2307565" y="1707943"/>
                  <a:pt x="2307565" y="1707943"/>
                  <a:pt x="1532956" y="1707943"/>
                </a:cubicBezTo>
                <a:cubicBezTo>
                  <a:pt x="1520409" y="1707943"/>
                  <a:pt x="1508175" y="1706276"/>
                  <a:pt x="1496490" y="1703099"/>
                </a:cubicBezTo>
                <a:lnTo>
                  <a:pt x="1471408" y="1692583"/>
                </a:lnTo>
                <a:lnTo>
                  <a:pt x="1486736" y="1666073"/>
                </a:lnTo>
                <a:cubicBezTo>
                  <a:pt x="1625328" y="1426376"/>
                  <a:pt x="1802725" y="1119564"/>
                  <a:pt x="2029793" y="726844"/>
                </a:cubicBezTo>
                <a:cubicBezTo>
                  <a:pt x="2097197" y="610441"/>
                  <a:pt x="2218525" y="538808"/>
                  <a:pt x="2353334" y="538808"/>
                </a:cubicBezTo>
                <a:close/>
                <a:moveTo>
                  <a:pt x="1487085" y="0"/>
                </a:moveTo>
                <a:cubicBezTo>
                  <a:pt x="1487085" y="0"/>
                  <a:pt x="1487085" y="0"/>
                  <a:pt x="2360840" y="0"/>
                </a:cubicBezTo>
                <a:cubicBezTo>
                  <a:pt x="2415568" y="0"/>
                  <a:pt x="2468407" y="30084"/>
                  <a:pt x="2494828" y="78969"/>
                </a:cubicBezTo>
                <a:cubicBezTo>
                  <a:pt x="2494828" y="78969"/>
                  <a:pt x="2494828" y="78969"/>
                  <a:pt x="2729665" y="483373"/>
                </a:cubicBezTo>
                <a:lnTo>
                  <a:pt x="2756194" y="529058"/>
                </a:lnTo>
                <a:lnTo>
                  <a:pt x="2735320" y="529058"/>
                </a:lnTo>
                <a:lnTo>
                  <a:pt x="2636659" y="529058"/>
                </a:lnTo>
                <a:lnTo>
                  <a:pt x="2593799" y="455250"/>
                </a:lnTo>
                <a:cubicBezTo>
                  <a:pt x="2430052" y="173267"/>
                  <a:pt x="2430052" y="173267"/>
                  <a:pt x="2430052" y="173267"/>
                </a:cubicBezTo>
                <a:cubicBezTo>
                  <a:pt x="2406629" y="129929"/>
                  <a:pt x="2359785" y="103259"/>
                  <a:pt x="2311267" y="103259"/>
                </a:cubicBezTo>
                <a:cubicBezTo>
                  <a:pt x="1536658" y="103259"/>
                  <a:pt x="1536658" y="103259"/>
                  <a:pt x="1536658" y="103259"/>
                </a:cubicBezTo>
                <a:cubicBezTo>
                  <a:pt x="1486468" y="103259"/>
                  <a:pt x="1441296" y="129929"/>
                  <a:pt x="1416201" y="173267"/>
                </a:cubicBezTo>
                <a:cubicBezTo>
                  <a:pt x="1029733" y="841671"/>
                  <a:pt x="1029733" y="841671"/>
                  <a:pt x="1029733" y="841671"/>
                </a:cubicBezTo>
                <a:cubicBezTo>
                  <a:pt x="1004637" y="883343"/>
                  <a:pt x="1004637" y="936682"/>
                  <a:pt x="1029733" y="978353"/>
                </a:cubicBezTo>
                <a:cubicBezTo>
                  <a:pt x="1416201" y="1646758"/>
                  <a:pt x="1416201" y="1646758"/>
                  <a:pt x="1416201" y="1646758"/>
                </a:cubicBezTo>
                <a:cubicBezTo>
                  <a:pt x="1428749" y="1668427"/>
                  <a:pt x="1446315" y="1685929"/>
                  <a:pt x="1467019" y="1698013"/>
                </a:cubicBezTo>
                <a:lnTo>
                  <a:pt x="1472899" y="1700478"/>
                </a:lnTo>
                <a:lnTo>
                  <a:pt x="1441377" y="1754996"/>
                </a:lnTo>
                <a:lnTo>
                  <a:pt x="1417933" y="1795543"/>
                </a:lnTo>
                <a:lnTo>
                  <a:pt x="1442249" y="1805738"/>
                </a:lnTo>
                <a:cubicBezTo>
                  <a:pt x="1455430" y="1809322"/>
                  <a:pt x="1469230" y="1811202"/>
                  <a:pt x="1483383" y="1811202"/>
                </a:cubicBezTo>
                <a:cubicBezTo>
                  <a:pt x="2357138" y="1811202"/>
                  <a:pt x="2357138" y="1811202"/>
                  <a:pt x="2357138" y="1811202"/>
                </a:cubicBezTo>
                <a:cubicBezTo>
                  <a:pt x="2411866" y="1811202"/>
                  <a:pt x="2464705" y="1781120"/>
                  <a:pt x="2491126" y="1732235"/>
                </a:cubicBezTo>
                <a:cubicBezTo>
                  <a:pt x="2928947" y="978278"/>
                  <a:pt x="2928947" y="978278"/>
                  <a:pt x="2928947" y="978278"/>
                </a:cubicBezTo>
                <a:cubicBezTo>
                  <a:pt x="2957254" y="931274"/>
                  <a:pt x="2957254" y="871108"/>
                  <a:pt x="2928947" y="824102"/>
                </a:cubicBezTo>
                <a:cubicBezTo>
                  <a:pt x="2874220" y="729858"/>
                  <a:pt x="2826333" y="647394"/>
                  <a:pt x="2784432" y="575238"/>
                </a:cubicBezTo>
                <a:lnTo>
                  <a:pt x="2763277" y="538808"/>
                </a:lnTo>
                <a:lnTo>
                  <a:pt x="2861280" y="538808"/>
                </a:lnTo>
                <a:cubicBezTo>
                  <a:pt x="3166048" y="538808"/>
                  <a:pt x="3653676" y="538808"/>
                  <a:pt x="4433881" y="538808"/>
                </a:cubicBezTo>
                <a:cubicBezTo>
                  <a:pt x="4564197" y="538808"/>
                  <a:pt x="4690018" y="610441"/>
                  <a:pt x="4752929" y="726844"/>
                </a:cubicBezTo>
                <a:cubicBezTo>
                  <a:pt x="4752929" y="726844"/>
                  <a:pt x="4752929" y="726844"/>
                  <a:pt x="5795449" y="2522134"/>
                </a:cubicBezTo>
                <a:cubicBezTo>
                  <a:pt x="5862854" y="2634060"/>
                  <a:pt x="5862854" y="2777325"/>
                  <a:pt x="5795449" y="2889251"/>
                </a:cubicBezTo>
                <a:cubicBezTo>
                  <a:pt x="5795449" y="2889251"/>
                  <a:pt x="5795449" y="2889251"/>
                  <a:pt x="4752929" y="4684542"/>
                </a:cubicBezTo>
                <a:cubicBezTo>
                  <a:pt x="4690018" y="4800945"/>
                  <a:pt x="4564197" y="4872577"/>
                  <a:pt x="4433881" y="4872577"/>
                </a:cubicBezTo>
                <a:cubicBezTo>
                  <a:pt x="4433881" y="4872577"/>
                  <a:pt x="4433881" y="4872577"/>
                  <a:pt x="2353334" y="4872577"/>
                </a:cubicBezTo>
                <a:cubicBezTo>
                  <a:pt x="2218525" y="4872577"/>
                  <a:pt x="2097197" y="4800945"/>
                  <a:pt x="2029793" y="4684542"/>
                </a:cubicBezTo>
                <a:cubicBezTo>
                  <a:pt x="2029793" y="4684542"/>
                  <a:pt x="2029793" y="4684542"/>
                  <a:pt x="991766" y="2889251"/>
                </a:cubicBezTo>
                <a:cubicBezTo>
                  <a:pt x="924361" y="2777325"/>
                  <a:pt x="924361" y="2634060"/>
                  <a:pt x="991766" y="2522134"/>
                </a:cubicBezTo>
                <a:cubicBezTo>
                  <a:pt x="991766" y="2522134"/>
                  <a:pt x="991766" y="2522134"/>
                  <a:pt x="1377193" y="1855530"/>
                </a:cubicBezTo>
                <a:lnTo>
                  <a:pt x="1409676" y="1799352"/>
                </a:lnTo>
                <a:lnTo>
                  <a:pt x="1408533" y="1798873"/>
                </a:lnTo>
                <a:cubicBezTo>
                  <a:pt x="1385179" y="1785241"/>
                  <a:pt x="1365364" y="1765500"/>
                  <a:pt x="1351210" y="1741057"/>
                </a:cubicBezTo>
                <a:cubicBezTo>
                  <a:pt x="1351210" y="1741057"/>
                  <a:pt x="1351210" y="1741057"/>
                  <a:pt x="915276" y="987100"/>
                </a:cubicBezTo>
                <a:cubicBezTo>
                  <a:pt x="886968" y="940096"/>
                  <a:pt x="886968" y="879930"/>
                  <a:pt x="915276" y="832924"/>
                </a:cubicBezTo>
                <a:cubicBezTo>
                  <a:pt x="915276" y="832924"/>
                  <a:pt x="915276" y="832924"/>
                  <a:pt x="1351210" y="78969"/>
                </a:cubicBezTo>
                <a:cubicBezTo>
                  <a:pt x="1379517" y="30084"/>
                  <a:pt x="1430471" y="0"/>
                  <a:pt x="1487085" y="0"/>
                </a:cubicBezTo>
                <a:close/>
              </a:path>
            </a:pathLst>
          </a:custGeom>
        </p:spPr>
      </p:pic>
    </p:spTree>
    <p:extLst>
      <p:ext uri="{BB962C8B-B14F-4D97-AF65-F5344CB8AC3E}">
        <p14:creationId xmlns:p14="http://schemas.microsoft.com/office/powerpoint/2010/main" val="32174728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8">
                                            <p:txEl>
                                              <p:pRg st="0" end="0"/>
                                            </p:txEl>
                                          </p:spTgt>
                                        </p:tgtEl>
                                        <p:attrNameLst>
                                          <p:attrName>style.visibility</p:attrName>
                                        </p:attrNameLst>
                                      </p:cBhvr>
                                      <p:to>
                                        <p:strVal val="visible"/>
                                      </p:to>
                                    </p:set>
                                    <p:animEffect transition="in" filter="barn(inVertical)">
                                      <p:cBhvr>
                                        <p:cTn id="12" dur="500"/>
                                        <p:tgtEl>
                                          <p:spTgt spid="8">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8">
                                            <p:txEl>
                                              <p:pRg st="1" end="1"/>
                                            </p:txEl>
                                          </p:spTgt>
                                        </p:tgtEl>
                                        <p:attrNameLst>
                                          <p:attrName>style.visibility</p:attrName>
                                        </p:attrNameLst>
                                      </p:cBhvr>
                                      <p:to>
                                        <p:strVal val="visible"/>
                                      </p:to>
                                    </p:set>
                                    <p:animEffect transition="in" filter="barn(inVertical)">
                                      <p:cBhvr>
                                        <p:cTn id="17" dur="500"/>
                                        <p:tgtEl>
                                          <p:spTgt spid="8">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8">
                                            <p:txEl>
                                              <p:pRg st="2" end="2"/>
                                            </p:txEl>
                                          </p:spTgt>
                                        </p:tgtEl>
                                        <p:attrNameLst>
                                          <p:attrName>style.visibility</p:attrName>
                                        </p:attrNameLst>
                                      </p:cBhvr>
                                      <p:to>
                                        <p:strVal val="visible"/>
                                      </p:to>
                                    </p:set>
                                    <p:animEffect transition="in" filter="barn(inVertical)">
                                      <p:cBhvr>
                                        <p:cTn id="22" dur="500"/>
                                        <p:tgtEl>
                                          <p:spTgt spid="8">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8">
                                            <p:txEl>
                                              <p:pRg st="3" end="3"/>
                                            </p:txEl>
                                          </p:spTgt>
                                        </p:tgtEl>
                                        <p:attrNameLst>
                                          <p:attrName>style.visibility</p:attrName>
                                        </p:attrNameLst>
                                      </p:cBhvr>
                                      <p:to>
                                        <p:strVal val="visible"/>
                                      </p:to>
                                    </p:set>
                                    <p:animEffect transition="in" filter="barn(inVertical)">
                                      <p:cBhvr>
                                        <p:cTn id="27" dur="500"/>
                                        <p:tgtEl>
                                          <p:spTgt spid="8">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8">
                                            <p:txEl>
                                              <p:pRg st="4" end="4"/>
                                            </p:txEl>
                                          </p:spTgt>
                                        </p:tgtEl>
                                        <p:attrNameLst>
                                          <p:attrName>style.visibility</p:attrName>
                                        </p:attrNameLst>
                                      </p:cBhvr>
                                      <p:to>
                                        <p:strVal val="visible"/>
                                      </p:to>
                                    </p:set>
                                    <p:animEffect transition="in" filter="barn(inVertical)">
                                      <p:cBhvr>
                                        <p:cTn id="32" dur="500"/>
                                        <p:tgtEl>
                                          <p:spTgt spid="8">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grpId="0" nodeType="clickEffect">
                                  <p:stCondLst>
                                    <p:cond delay="0"/>
                                  </p:stCondLst>
                                  <p:childTnLst>
                                    <p:set>
                                      <p:cBhvr>
                                        <p:cTn id="36" dur="1" fill="hold">
                                          <p:stCondLst>
                                            <p:cond delay="0"/>
                                          </p:stCondLst>
                                        </p:cTn>
                                        <p:tgtEl>
                                          <p:spTgt spid="8">
                                            <p:txEl>
                                              <p:pRg st="5" end="5"/>
                                            </p:txEl>
                                          </p:spTgt>
                                        </p:tgtEl>
                                        <p:attrNameLst>
                                          <p:attrName>style.visibility</p:attrName>
                                        </p:attrNameLst>
                                      </p:cBhvr>
                                      <p:to>
                                        <p:strVal val="visible"/>
                                      </p:to>
                                    </p:set>
                                    <p:animEffect transition="in" filter="barn(inVertical)">
                                      <p:cBhvr>
                                        <p:cTn id="37" dur="500"/>
                                        <p:tgtEl>
                                          <p:spTgt spid="8">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6" presetClass="entr" presetSubtype="21" fill="hold" grpId="0" nodeType="clickEffect">
                                  <p:stCondLst>
                                    <p:cond delay="0"/>
                                  </p:stCondLst>
                                  <p:childTnLst>
                                    <p:set>
                                      <p:cBhvr>
                                        <p:cTn id="41" dur="1" fill="hold">
                                          <p:stCondLst>
                                            <p:cond delay="0"/>
                                          </p:stCondLst>
                                        </p:cTn>
                                        <p:tgtEl>
                                          <p:spTgt spid="8">
                                            <p:txEl>
                                              <p:pRg st="6" end="6"/>
                                            </p:txEl>
                                          </p:spTgt>
                                        </p:tgtEl>
                                        <p:attrNameLst>
                                          <p:attrName>style.visibility</p:attrName>
                                        </p:attrNameLst>
                                      </p:cBhvr>
                                      <p:to>
                                        <p:strVal val="visible"/>
                                      </p:to>
                                    </p:set>
                                    <p:animEffect transition="in" filter="barn(inVertical)">
                                      <p:cBhvr>
                                        <p:cTn id="42" dur="500"/>
                                        <p:tgtEl>
                                          <p:spTgt spid="8">
                                            <p:txEl>
                                              <p:pRg st="6" end="6"/>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6" presetClass="entr" presetSubtype="21" fill="hold" grpId="0" nodeType="clickEffect">
                                  <p:stCondLst>
                                    <p:cond delay="0"/>
                                  </p:stCondLst>
                                  <p:childTnLst>
                                    <p:set>
                                      <p:cBhvr>
                                        <p:cTn id="46" dur="1" fill="hold">
                                          <p:stCondLst>
                                            <p:cond delay="0"/>
                                          </p:stCondLst>
                                        </p:cTn>
                                        <p:tgtEl>
                                          <p:spTgt spid="8">
                                            <p:txEl>
                                              <p:pRg st="7" end="7"/>
                                            </p:txEl>
                                          </p:spTgt>
                                        </p:tgtEl>
                                        <p:attrNameLst>
                                          <p:attrName>style.visibility</p:attrName>
                                        </p:attrNameLst>
                                      </p:cBhvr>
                                      <p:to>
                                        <p:strVal val="visible"/>
                                      </p:to>
                                    </p:set>
                                    <p:animEffect transition="in" filter="barn(inVertical)">
                                      <p:cBhvr>
                                        <p:cTn id="47" dur="500"/>
                                        <p:tgtEl>
                                          <p:spTgt spid="8">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xmlns="" id="{91F32EBA-ED97-466E-8CFA-8382584155D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xmlns="" id="{56E67D07-53AA-4D74-9AA5-64FD408D562E}"/>
              </a:ext>
            </a:extLst>
          </p:cNvPr>
          <p:cNvSpPr>
            <a:spLocks noGrp="1"/>
          </p:cNvSpPr>
          <p:nvPr>
            <p:ph type="title"/>
          </p:nvPr>
        </p:nvSpPr>
        <p:spPr>
          <a:xfrm>
            <a:off x="965199" y="851517"/>
            <a:ext cx="5130795" cy="1461778"/>
          </a:xfrm>
        </p:spPr>
        <p:txBody>
          <a:bodyPr>
            <a:normAutofit/>
          </a:bodyPr>
          <a:lstStyle/>
          <a:p>
            <a:r>
              <a:rPr lang="en-US" sz="4000" dirty="0"/>
              <a:t>Energy Efficient Hospital </a:t>
            </a:r>
          </a:p>
        </p:txBody>
      </p:sp>
      <p:sp>
        <p:nvSpPr>
          <p:cNvPr id="3" name="Content Placeholder 2">
            <a:extLst>
              <a:ext uri="{FF2B5EF4-FFF2-40B4-BE49-F238E27FC236}">
                <a16:creationId xmlns:a16="http://schemas.microsoft.com/office/drawing/2014/main" xmlns="" id="{8B512974-9001-4F2C-B16E-BD29D7355368}"/>
              </a:ext>
            </a:extLst>
          </p:cNvPr>
          <p:cNvSpPr>
            <a:spLocks noGrp="1"/>
          </p:cNvSpPr>
          <p:nvPr>
            <p:ph idx="1"/>
          </p:nvPr>
        </p:nvSpPr>
        <p:spPr>
          <a:xfrm>
            <a:off x="965200" y="2470248"/>
            <a:ext cx="4048344" cy="3536236"/>
          </a:xfrm>
        </p:spPr>
        <p:txBody>
          <a:bodyPr>
            <a:normAutofit fontScale="70000" lnSpcReduction="20000"/>
          </a:bodyPr>
          <a:lstStyle/>
          <a:p>
            <a:r>
              <a:rPr lang="en-US" sz="2400" dirty="0" smtClean="0"/>
              <a:t>Reducing Readmission especially the ones that results into poor inpatient or outpatient care can be used to ensure efficient energy. </a:t>
            </a:r>
          </a:p>
          <a:p>
            <a:r>
              <a:rPr lang="en-US" sz="2400" dirty="0" smtClean="0"/>
              <a:t>It ensures;</a:t>
            </a:r>
          </a:p>
          <a:p>
            <a:r>
              <a:rPr lang="en-US" sz="2400" dirty="0" smtClean="0"/>
              <a:t>Lower healthcare costs</a:t>
            </a:r>
          </a:p>
          <a:p>
            <a:r>
              <a:rPr lang="en-US" sz="2400" dirty="0" smtClean="0"/>
              <a:t>Improve quality</a:t>
            </a:r>
          </a:p>
          <a:p>
            <a:r>
              <a:rPr lang="en-US" sz="2400" dirty="0" smtClean="0"/>
              <a:t>Increase patient satisfaction.</a:t>
            </a:r>
          </a:p>
          <a:p>
            <a:r>
              <a:rPr lang="en-US" sz="2400" dirty="0" smtClean="0"/>
              <a:t>The benefits over the time include;</a:t>
            </a:r>
          </a:p>
          <a:p>
            <a:r>
              <a:rPr lang="en-US" sz="2400" dirty="0" smtClean="0"/>
              <a:t>Prevention of greenhouse emissions. </a:t>
            </a:r>
          </a:p>
          <a:p>
            <a:r>
              <a:rPr lang="en-US" sz="2400" dirty="0" smtClean="0"/>
              <a:t>The long term saving of the money that was initially used to pay for bills. </a:t>
            </a:r>
          </a:p>
          <a:p>
            <a:r>
              <a:rPr lang="en-US" sz="2400" dirty="0" smtClean="0"/>
              <a:t>It also improves the quality of operation.  </a:t>
            </a:r>
          </a:p>
          <a:p>
            <a:endParaRPr lang="en-US" sz="2400" dirty="0" smtClean="0"/>
          </a:p>
        </p:txBody>
      </p:sp>
      <p:pic>
        <p:nvPicPr>
          <p:cNvPr id="4" name="Picture 3">
            <a:extLst>
              <a:ext uri="{FF2B5EF4-FFF2-40B4-BE49-F238E27FC236}">
                <a16:creationId xmlns:a16="http://schemas.microsoft.com/office/drawing/2014/main" xmlns="" id="{0D9B2716-EFBC-4A90-8803-EB933740DE88}"/>
              </a:ext>
            </a:extLst>
          </p:cNvPr>
          <p:cNvPicPr>
            <a:picLocks noChangeAspect="1"/>
          </p:cNvPicPr>
          <p:nvPr/>
        </p:nvPicPr>
        <p:blipFill rotWithShape="1">
          <a:blip r:embed="rId3"/>
          <a:srcRect t="190" b="585"/>
          <a:stretch/>
        </p:blipFill>
        <p:spPr>
          <a:xfrm>
            <a:off x="5510369" y="851517"/>
            <a:ext cx="6184807" cy="5154967"/>
          </a:xfrm>
          <a:custGeom>
            <a:avLst/>
            <a:gdLst/>
            <a:ahLst/>
            <a:cxnLst/>
            <a:rect l="l" t="t" r="r" b="b"/>
            <a:pathLst>
              <a:path w="5846002" h="4872577">
                <a:moveTo>
                  <a:pt x="343285" y="2953992"/>
                </a:moveTo>
                <a:cubicBezTo>
                  <a:pt x="343285" y="2953992"/>
                  <a:pt x="343285" y="2953992"/>
                  <a:pt x="849063" y="2953992"/>
                </a:cubicBezTo>
                <a:cubicBezTo>
                  <a:pt x="880743" y="2953992"/>
                  <a:pt x="911330" y="2971406"/>
                  <a:pt x="926624" y="2999703"/>
                </a:cubicBezTo>
                <a:cubicBezTo>
                  <a:pt x="926624" y="2999703"/>
                  <a:pt x="926624" y="2999703"/>
                  <a:pt x="1180059" y="3436136"/>
                </a:cubicBezTo>
                <a:cubicBezTo>
                  <a:pt x="1196445" y="3463345"/>
                  <a:pt x="1196445" y="3498172"/>
                  <a:pt x="1180059" y="3525382"/>
                </a:cubicBezTo>
                <a:cubicBezTo>
                  <a:pt x="1180059" y="3525382"/>
                  <a:pt x="1180059" y="3525382"/>
                  <a:pt x="926624" y="3961814"/>
                </a:cubicBezTo>
                <a:cubicBezTo>
                  <a:pt x="911330" y="3990111"/>
                  <a:pt x="880743" y="4007525"/>
                  <a:pt x="849063" y="4007525"/>
                </a:cubicBezTo>
                <a:cubicBezTo>
                  <a:pt x="849063" y="4007525"/>
                  <a:pt x="849063" y="4007525"/>
                  <a:pt x="343285" y="4007525"/>
                </a:cubicBezTo>
                <a:cubicBezTo>
                  <a:pt x="310513" y="4007525"/>
                  <a:pt x="281019" y="3990111"/>
                  <a:pt x="264633" y="3961814"/>
                </a:cubicBezTo>
                <a:cubicBezTo>
                  <a:pt x="264633" y="3961814"/>
                  <a:pt x="264633" y="3961814"/>
                  <a:pt x="12290" y="3525382"/>
                </a:cubicBezTo>
                <a:cubicBezTo>
                  <a:pt x="-4096" y="3498172"/>
                  <a:pt x="-4096" y="3463345"/>
                  <a:pt x="12290" y="3436136"/>
                </a:cubicBezTo>
                <a:cubicBezTo>
                  <a:pt x="12290" y="3436136"/>
                  <a:pt x="12290" y="3436136"/>
                  <a:pt x="264633" y="2999703"/>
                </a:cubicBezTo>
                <a:cubicBezTo>
                  <a:pt x="281019" y="2971406"/>
                  <a:pt x="310513" y="2953992"/>
                  <a:pt x="343285" y="2953992"/>
                </a:cubicBezTo>
                <a:close/>
                <a:moveTo>
                  <a:pt x="2353334" y="538808"/>
                </a:moveTo>
                <a:cubicBezTo>
                  <a:pt x="2353334" y="538808"/>
                  <a:pt x="2353334" y="538808"/>
                  <a:pt x="2613403" y="538808"/>
                </a:cubicBezTo>
                <a:lnTo>
                  <a:pt x="2643742" y="538808"/>
                </a:lnTo>
                <a:lnTo>
                  <a:pt x="2672692" y="588661"/>
                </a:lnTo>
                <a:cubicBezTo>
                  <a:pt x="2713002" y="658078"/>
                  <a:pt x="2759909" y="738855"/>
                  <a:pt x="2814491" y="832849"/>
                </a:cubicBezTo>
                <a:cubicBezTo>
                  <a:pt x="2839586" y="874521"/>
                  <a:pt x="2839586" y="927860"/>
                  <a:pt x="2814491" y="969531"/>
                </a:cubicBezTo>
                <a:cubicBezTo>
                  <a:pt x="2814491" y="969531"/>
                  <a:pt x="2814491" y="969531"/>
                  <a:pt x="2426350" y="1637936"/>
                </a:cubicBezTo>
                <a:cubicBezTo>
                  <a:pt x="2402927" y="1681274"/>
                  <a:pt x="2356083" y="1707943"/>
                  <a:pt x="2307565" y="1707943"/>
                </a:cubicBezTo>
                <a:cubicBezTo>
                  <a:pt x="2307565" y="1707943"/>
                  <a:pt x="2307565" y="1707943"/>
                  <a:pt x="1532956" y="1707943"/>
                </a:cubicBezTo>
                <a:cubicBezTo>
                  <a:pt x="1520409" y="1707943"/>
                  <a:pt x="1508175" y="1706276"/>
                  <a:pt x="1496490" y="1703099"/>
                </a:cubicBezTo>
                <a:lnTo>
                  <a:pt x="1471408" y="1692583"/>
                </a:lnTo>
                <a:lnTo>
                  <a:pt x="1486736" y="1666073"/>
                </a:lnTo>
                <a:cubicBezTo>
                  <a:pt x="1625328" y="1426376"/>
                  <a:pt x="1802725" y="1119564"/>
                  <a:pt x="2029793" y="726844"/>
                </a:cubicBezTo>
                <a:cubicBezTo>
                  <a:pt x="2097197" y="610441"/>
                  <a:pt x="2218525" y="538808"/>
                  <a:pt x="2353334" y="538808"/>
                </a:cubicBezTo>
                <a:close/>
                <a:moveTo>
                  <a:pt x="1487085" y="0"/>
                </a:moveTo>
                <a:cubicBezTo>
                  <a:pt x="1487085" y="0"/>
                  <a:pt x="1487085" y="0"/>
                  <a:pt x="2360840" y="0"/>
                </a:cubicBezTo>
                <a:cubicBezTo>
                  <a:pt x="2415568" y="0"/>
                  <a:pt x="2468407" y="30084"/>
                  <a:pt x="2494828" y="78969"/>
                </a:cubicBezTo>
                <a:cubicBezTo>
                  <a:pt x="2494828" y="78969"/>
                  <a:pt x="2494828" y="78969"/>
                  <a:pt x="2729665" y="483373"/>
                </a:cubicBezTo>
                <a:lnTo>
                  <a:pt x="2756194" y="529058"/>
                </a:lnTo>
                <a:lnTo>
                  <a:pt x="2735320" y="529058"/>
                </a:lnTo>
                <a:lnTo>
                  <a:pt x="2636659" y="529058"/>
                </a:lnTo>
                <a:lnTo>
                  <a:pt x="2593799" y="455250"/>
                </a:lnTo>
                <a:cubicBezTo>
                  <a:pt x="2430052" y="173267"/>
                  <a:pt x="2430052" y="173267"/>
                  <a:pt x="2430052" y="173267"/>
                </a:cubicBezTo>
                <a:cubicBezTo>
                  <a:pt x="2406629" y="129929"/>
                  <a:pt x="2359785" y="103259"/>
                  <a:pt x="2311267" y="103259"/>
                </a:cubicBezTo>
                <a:cubicBezTo>
                  <a:pt x="1536658" y="103259"/>
                  <a:pt x="1536658" y="103259"/>
                  <a:pt x="1536658" y="103259"/>
                </a:cubicBezTo>
                <a:cubicBezTo>
                  <a:pt x="1486468" y="103259"/>
                  <a:pt x="1441296" y="129929"/>
                  <a:pt x="1416201" y="173267"/>
                </a:cubicBezTo>
                <a:cubicBezTo>
                  <a:pt x="1029733" y="841671"/>
                  <a:pt x="1029733" y="841671"/>
                  <a:pt x="1029733" y="841671"/>
                </a:cubicBezTo>
                <a:cubicBezTo>
                  <a:pt x="1004637" y="883343"/>
                  <a:pt x="1004637" y="936682"/>
                  <a:pt x="1029733" y="978353"/>
                </a:cubicBezTo>
                <a:cubicBezTo>
                  <a:pt x="1416201" y="1646758"/>
                  <a:pt x="1416201" y="1646758"/>
                  <a:pt x="1416201" y="1646758"/>
                </a:cubicBezTo>
                <a:cubicBezTo>
                  <a:pt x="1428749" y="1668427"/>
                  <a:pt x="1446315" y="1685929"/>
                  <a:pt x="1467019" y="1698013"/>
                </a:cubicBezTo>
                <a:lnTo>
                  <a:pt x="1472899" y="1700478"/>
                </a:lnTo>
                <a:lnTo>
                  <a:pt x="1441377" y="1754996"/>
                </a:lnTo>
                <a:lnTo>
                  <a:pt x="1417933" y="1795543"/>
                </a:lnTo>
                <a:lnTo>
                  <a:pt x="1442249" y="1805738"/>
                </a:lnTo>
                <a:cubicBezTo>
                  <a:pt x="1455430" y="1809322"/>
                  <a:pt x="1469230" y="1811202"/>
                  <a:pt x="1483383" y="1811202"/>
                </a:cubicBezTo>
                <a:cubicBezTo>
                  <a:pt x="2357138" y="1811202"/>
                  <a:pt x="2357138" y="1811202"/>
                  <a:pt x="2357138" y="1811202"/>
                </a:cubicBezTo>
                <a:cubicBezTo>
                  <a:pt x="2411866" y="1811202"/>
                  <a:pt x="2464705" y="1781120"/>
                  <a:pt x="2491126" y="1732235"/>
                </a:cubicBezTo>
                <a:cubicBezTo>
                  <a:pt x="2928947" y="978278"/>
                  <a:pt x="2928947" y="978278"/>
                  <a:pt x="2928947" y="978278"/>
                </a:cubicBezTo>
                <a:cubicBezTo>
                  <a:pt x="2957254" y="931274"/>
                  <a:pt x="2957254" y="871108"/>
                  <a:pt x="2928947" y="824102"/>
                </a:cubicBezTo>
                <a:cubicBezTo>
                  <a:pt x="2874220" y="729858"/>
                  <a:pt x="2826333" y="647394"/>
                  <a:pt x="2784432" y="575238"/>
                </a:cubicBezTo>
                <a:lnTo>
                  <a:pt x="2763277" y="538808"/>
                </a:lnTo>
                <a:lnTo>
                  <a:pt x="2861280" y="538808"/>
                </a:lnTo>
                <a:cubicBezTo>
                  <a:pt x="3166048" y="538808"/>
                  <a:pt x="3653676" y="538808"/>
                  <a:pt x="4433881" y="538808"/>
                </a:cubicBezTo>
                <a:cubicBezTo>
                  <a:pt x="4564197" y="538808"/>
                  <a:pt x="4690018" y="610441"/>
                  <a:pt x="4752929" y="726844"/>
                </a:cubicBezTo>
                <a:cubicBezTo>
                  <a:pt x="4752929" y="726844"/>
                  <a:pt x="4752929" y="726844"/>
                  <a:pt x="5795449" y="2522134"/>
                </a:cubicBezTo>
                <a:cubicBezTo>
                  <a:pt x="5862854" y="2634060"/>
                  <a:pt x="5862854" y="2777325"/>
                  <a:pt x="5795449" y="2889251"/>
                </a:cubicBezTo>
                <a:cubicBezTo>
                  <a:pt x="5795449" y="2889251"/>
                  <a:pt x="5795449" y="2889251"/>
                  <a:pt x="4752929" y="4684542"/>
                </a:cubicBezTo>
                <a:cubicBezTo>
                  <a:pt x="4690018" y="4800945"/>
                  <a:pt x="4564197" y="4872577"/>
                  <a:pt x="4433881" y="4872577"/>
                </a:cubicBezTo>
                <a:cubicBezTo>
                  <a:pt x="4433881" y="4872577"/>
                  <a:pt x="4433881" y="4872577"/>
                  <a:pt x="2353334" y="4872577"/>
                </a:cubicBezTo>
                <a:cubicBezTo>
                  <a:pt x="2218525" y="4872577"/>
                  <a:pt x="2097197" y="4800945"/>
                  <a:pt x="2029793" y="4684542"/>
                </a:cubicBezTo>
                <a:cubicBezTo>
                  <a:pt x="2029793" y="4684542"/>
                  <a:pt x="2029793" y="4684542"/>
                  <a:pt x="991766" y="2889251"/>
                </a:cubicBezTo>
                <a:cubicBezTo>
                  <a:pt x="924361" y="2777325"/>
                  <a:pt x="924361" y="2634060"/>
                  <a:pt x="991766" y="2522134"/>
                </a:cubicBezTo>
                <a:cubicBezTo>
                  <a:pt x="991766" y="2522134"/>
                  <a:pt x="991766" y="2522134"/>
                  <a:pt x="1377193" y="1855530"/>
                </a:cubicBezTo>
                <a:lnTo>
                  <a:pt x="1409676" y="1799352"/>
                </a:lnTo>
                <a:lnTo>
                  <a:pt x="1408533" y="1798873"/>
                </a:lnTo>
                <a:cubicBezTo>
                  <a:pt x="1385179" y="1785241"/>
                  <a:pt x="1365364" y="1765500"/>
                  <a:pt x="1351210" y="1741057"/>
                </a:cubicBezTo>
                <a:cubicBezTo>
                  <a:pt x="1351210" y="1741057"/>
                  <a:pt x="1351210" y="1741057"/>
                  <a:pt x="915276" y="987100"/>
                </a:cubicBezTo>
                <a:cubicBezTo>
                  <a:pt x="886968" y="940096"/>
                  <a:pt x="886968" y="879930"/>
                  <a:pt x="915276" y="832924"/>
                </a:cubicBezTo>
                <a:cubicBezTo>
                  <a:pt x="915276" y="832924"/>
                  <a:pt x="915276" y="832924"/>
                  <a:pt x="1351210" y="78969"/>
                </a:cubicBezTo>
                <a:cubicBezTo>
                  <a:pt x="1379517" y="30084"/>
                  <a:pt x="1430471" y="0"/>
                  <a:pt x="1487085" y="0"/>
                </a:cubicBezTo>
                <a:close/>
              </a:path>
            </a:pathLst>
          </a:custGeom>
        </p:spPr>
      </p:pic>
    </p:spTree>
    <p:extLst>
      <p:ext uri="{BB962C8B-B14F-4D97-AF65-F5344CB8AC3E}">
        <p14:creationId xmlns:p14="http://schemas.microsoft.com/office/powerpoint/2010/main" val="7621651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xmlns="" id="{1ECAB1E8-8195-4748-BE71-FF806D86892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2" name="Rectangle 11">
            <a:extLst>
              <a:ext uri="{FF2B5EF4-FFF2-40B4-BE49-F238E27FC236}">
                <a16:creationId xmlns:a16="http://schemas.microsoft.com/office/drawing/2014/main" xmlns="" id="{57F6BDD4-E066-4008-8011-6CC31AEB455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409575" y="633619"/>
            <a:ext cx="4279383" cy="5495925"/>
          </a:xfrm>
          <a:prstGeom prst="rect">
            <a:avLst/>
          </a:prstGeom>
          <a:ln w="9525">
            <a:solidFill>
              <a:srgbClr val="E1E1E1"/>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xmlns="" id="{5A9B26E6-6CA1-4475-A3B4-AF84D8EE2393}"/>
              </a:ext>
            </a:extLst>
          </p:cNvPr>
          <p:cNvSpPr>
            <a:spLocks noGrp="1"/>
          </p:cNvSpPr>
          <p:nvPr>
            <p:ph type="title"/>
          </p:nvPr>
        </p:nvSpPr>
        <p:spPr>
          <a:xfrm>
            <a:off x="841247" y="978619"/>
            <a:ext cx="3410712" cy="1106424"/>
          </a:xfrm>
        </p:spPr>
        <p:txBody>
          <a:bodyPr>
            <a:normAutofit/>
          </a:bodyPr>
          <a:lstStyle/>
          <a:p>
            <a:r>
              <a:rPr lang="en-US" sz="2800" dirty="0"/>
              <a:t> Next Steps Overall</a:t>
            </a:r>
          </a:p>
        </p:txBody>
      </p:sp>
      <p:sp>
        <p:nvSpPr>
          <p:cNvPr id="14" name="Rectangle 13">
            <a:extLst>
              <a:ext uri="{FF2B5EF4-FFF2-40B4-BE49-F238E27FC236}">
                <a16:creationId xmlns:a16="http://schemas.microsoft.com/office/drawing/2014/main" xmlns="" id="{2711A8FB-68FC-45FC-B01E-38F809E2D43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345567" y="1170432"/>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6" name="Rectangle 15">
            <a:extLst>
              <a:ext uri="{FF2B5EF4-FFF2-40B4-BE49-F238E27FC236}">
                <a16:creationId xmlns:a16="http://schemas.microsoft.com/office/drawing/2014/main" xmlns="" id="{2A865FE3-5FC9-4049-87CF-30019C46C0F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877459" y="2121408"/>
            <a:ext cx="3328416" cy="9144"/>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Content Placeholder 4">
            <a:extLst>
              <a:ext uri="{FF2B5EF4-FFF2-40B4-BE49-F238E27FC236}">
                <a16:creationId xmlns:a16="http://schemas.microsoft.com/office/drawing/2014/main" xmlns="" id="{1F19F4AD-8171-4691-B3B9-AA023E20627C}"/>
              </a:ext>
            </a:extLst>
          </p:cNvPr>
          <p:cNvSpPr>
            <a:spLocks noGrp="1"/>
          </p:cNvSpPr>
          <p:nvPr>
            <p:ph idx="1"/>
          </p:nvPr>
        </p:nvSpPr>
        <p:spPr>
          <a:xfrm>
            <a:off x="841247" y="2359152"/>
            <a:ext cx="3410712" cy="3425043"/>
          </a:xfrm>
        </p:spPr>
        <p:txBody>
          <a:bodyPr>
            <a:normAutofit/>
          </a:bodyPr>
          <a:lstStyle/>
          <a:p>
            <a:endParaRPr lang="en-US" sz="1700" dirty="0"/>
          </a:p>
        </p:txBody>
      </p:sp>
      <p:pic>
        <p:nvPicPr>
          <p:cNvPr id="4" name="Content Placeholder 3">
            <a:extLst>
              <a:ext uri="{FF2B5EF4-FFF2-40B4-BE49-F238E27FC236}">
                <a16:creationId xmlns:a16="http://schemas.microsoft.com/office/drawing/2014/main" xmlns="" id="{19A2D0D0-4C30-4F16-A67F-E454F7B4C715}"/>
              </a:ext>
            </a:extLst>
          </p:cNvPr>
          <p:cNvPicPr>
            <a:picLocks noChangeAspect="1"/>
          </p:cNvPicPr>
          <p:nvPr/>
        </p:nvPicPr>
        <p:blipFill rotWithShape="1">
          <a:blip r:embed="rId2"/>
          <a:srcRect r="-1" b="3962"/>
          <a:stretch/>
        </p:blipFill>
        <p:spPr>
          <a:xfrm>
            <a:off x="5124450" y="634382"/>
            <a:ext cx="6657213" cy="5495162"/>
          </a:xfrm>
          <a:prstGeom prst="rect">
            <a:avLst/>
          </a:prstGeom>
        </p:spPr>
      </p:pic>
    </p:spTree>
    <p:extLst>
      <p:ext uri="{BB962C8B-B14F-4D97-AF65-F5344CB8AC3E}">
        <p14:creationId xmlns:p14="http://schemas.microsoft.com/office/powerpoint/2010/main" val="33545244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xmlns="" id="{1ECAB1E8-8195-4748-BE71-FF806D86892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3" name="Rectangle 12">
            <a:extLst>
              <a:ext uri="{FF2B5EF4-FFF2-40B4-BE49-F238E27FC236}">
                <a16:creationId xmlns:a16="http://schemas.microsoft.com/office/drawing/2014/main" xmlns="" id="{57F6BDD4-E066-4008-8011-6CC31AEB455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409575" y="633619"/>
            <a:ext cx="4279383" cy="5495925"/>
          </a:xfrm>
          <a:prstGeom prst="rect">
            <a:avLst/>
          </a:prstGeom>
          <a:ln w="9525">
            <a:solidFill>
              <a:srgbClr val="E1E1E1"/>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xmlns="" id="{D74778BA-AC06-40D2-B2BF-3664FF36BADE}"/>
              </a:ext>
            </a:extLst>
          </p:cNvPr>
          <p:cNvSpPr>
            <a:spLocks noGrp="1"/>
          </p:cNvSpPr>
          <p:nvPr>
            <p:ph type="title"/>
          </p:nvPr>
        </p:nvSpPr>
        <p:spPr>
          <a:xfrm>
            <a:off x="841247" y="978619"/>
            <a:ext cx="3410712" cy="1106424"/>
          </a:xfrm>
        </p:spPr>
        <p:txBody>
          <a:bodyPr>
            <a:normAutofit/>
          </a:bodyPr>
          <a:lstStyle/>
          <a:p>
            <a:endParaRPr lang="en-US" sz="2800" dirty="0"/>
          </a:p>
        </p:txBody>
      </p:sp>
      <p:sp>
        <p:nvSpPr>
          <p:cNvPr id="15" name="Rectangle 14">
            <a:extLst>
              <a:ext uri="{FF2B5EF4-FFF2-40B4-BE49-F238E27FC236}">
                <a16:creationId xmlns:a16="http://schemas.microsoft.com/office/drawing/2014/main" xmlns="" id="{2711A8FB-68FC-45FC-B01E-38F809E2D43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345567" y="1170432"/>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7" name="Rectangle 16">
            <a:extLst>
              <a:ext uri="{FF2B5EF4-FFF2-40B4-BE49-F238E27FC236}">
                <a16:creationId xmlns:a16="http://schemas.microsoft.com/office/drawing/2014/main" xmlns="" id="{2A865FE3-5FC9-4049-87CF-30019C46C0F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877459" y="2121408"/>
            <a:ext cx="3328416" cy="9144"/>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Content Placeholder 7">
            <a:extLst>
              <a:ext uri="{FF2B5EF4-FFF2-40B4-BE49-F238E27FC236}">
                <a16:creationId xmlns:a16="http://schemas.microsoft.com/office/drawing/2014/main" xmlns="" id="{FA001FB1-8225-43F5-B804-762C0D5770D3}"/>
              </a:ext>
            </a:extLst>
          </p:cNvPr>
          <p:cNvSpPr>
            <a:spLocks noGrp="1"/>
          </p:cNvSpPr>
          <p:nvPr>
            <p:ph idx="1"/>
          </p:nvPr>
        </p:nvSpPr>
        <p:spPr>
          <a:xfrm>
            <a:off x="841247" y="2359152"/>
            <a:ext cx="3410712" cy="3425043"/>
          </a:xfrm>
        </p:spPr>
        <p:txBody>
          <a:bodyPr>
            <a:normAutofit/>
          </a:bodyPr>
          <a:lstStyle/>
          <a:p>
            <a:endParaRPr lang="en-US" sz="1700"/>
          </a:p>
        </p:txBody>
      </p:sp>
      <p:pic>
        <p:nvPicPr>
          <p:cNvPr id="4" name="Content Placeholder 3">
            <a:extLst>
              <a:ext uri="{FF2B5EF4-FFF2-40B4-BE49-F238E27FC236}">
                <a16:creationId xmlns:a16="http://schemas.microsoft.com/office/drawing/2014/main" xmlns="" id="{C3AB85DB-5DC9-4193-A85F-30E52FFC6E2B}"/>
              </a:ext>
            </a:extLst>
          </p:cNvPr>
          <p:cNvPicPr>
            <a:picLocks noChangeAspect="1"/>
          </p:cNvPicPr>
          <p:nvPr/>
        </p:nvPicPr>
        <p:blipFill rotWithShape="1">
          <a:blip r:embed="rId2"/>
          <a:srcRect l="3771" r="15903" b="-1"/>
          <a:stretch/>
        </p:blipFill>
        <p:spPr>
          <a:xfrm>
            <a:off x="5124450" y="634382"/>
            <a:ext cx="6657213" cy="5495162"/>
          </a:xfrm>
          <a:prstGeom prst="rect">
            <a:avLst/>
          </a:prstGeom>
        </p:spPr>
      </p:pic>
    </p:spTree>
    <p:extLst>
      <p:ext uri="{BB962C8B-B14F-4D97-AF65-F5344CB8AC3E}">
        <p14:creationId xmlns:p14="http://schemas.microsoft.com/office/powerpoint/2010/main" val="1154962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xmlns="" id="{49CD2D09-B1BB-4DF5-9E1C-3D21B21EDEF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5920431" y="0"/>
            <a:ext cx="6271569" cy="6858000"/>
          </a:xfrm>
          <a:prstGeom prst="rect">
            <a:avLst/>
          </a:prstGeom>
          <a:gradFill>
            <a:gsLst>
              <a:gs pos="0">
                <a:schemeClr val="accent1">
                  <a:lumMod val="100000"/>
                  <a:alpha val="82000"/>
                </a:schemeClr>
              </a:gs>
              <a:gs pos="25000">
                <a:schemeClr val="accent1">
                  <a:alpha val="60000"/>
                </a:schemeClr>
              </a:gs>
              <a:gs pos="94000">
                <a:schemeClr val="bg2">
                  <a:lumMod val="75000"/>
                </a:schemeClr>
              </a:gs>
              <a:gs pos="100000">
                <a:schemeClr val="bg2">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xmlns="" id="{83355637-BA71-4F63-94C9-E77BF81BDFC0}"/>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a:blip r:embed="rId2">
            <a:extLst>
              <a:ext uri="{28A0092B-C50C-407E-A947-70E740481C1C}">
                <a14:useLocalDpi xmlns:a14="http://schemas.microsoft.com/office/drawing/2010/main" val="0"/>
              </a:ext>
            </a:extLst>
          </a:blip>
          <a:stretch>
            <a:fillRect/>
          </a:stretch>
        </p:blipFill>
        <p:spPr>
          <a:xfrm flipH="1">
            <a:off x="0" y="0"/>
            <a:ext cx="12192000" cy="6858000"/>
          </a:xfrm>
          <a:prstGeom prst="rect">
            <a:avLst/>
          </a:prstGeom>
        </p:spPr>
      </p:pic>
      <p:sp>
        <p:nvSpPr>
          <p:cNvPr id="2" name="Title 1">
            <a:extLst>
              <a:ext uri="{FF2B5EF4-FFF2-40B4-BE49-F238E27FC236}">
                <a16:creationId xmlns:a16="http://schemas.microsoft.com/office/drawing/2014/main" xmlns="" id="{A622B59C-8337-45BE-A22F-2D849752C415}"/>
              </a:ext>
            </a:extLst>
          </p:cNvPr>
          <p:cNvSpPr>
            <a:spLocks noGrp="1"/>
          </p:cNvSpPr>
          <p:nvPr>
            <p:ph type="title"/>
          </p:nvPr>
        </p:nvSpPr>
        <p:spPr>
          <a:xfrm>
            <a:off x="804998" y="798445"/>
            <a:ext cx="4803636" cy="1311664"/>
          </a:xfrm>
        </p:spPr>
        <p:txBody>
          <a:bodyPr>
            <a:normAutofit/>
          </a:bodyPr>
          <a:lstStyle/>
          <a:p>
            <a:endParaRPr lang="en-US">
              <a:solidFill>
                <a:srgbClr val="000000"/>
              </a:solidFill>
            </a:endParaRPr>
          </a:p>
        </p:txBody>
      </p:sp>
      <p:sp>
        <p:nvSpPr>
          <p:cNvPr id="8" name="Content Placeholder 7">
            <a:extLst>
              <a:ext uri="{FF2B5EF4-FFF2-40B4-BE49-F238E27FC236}">
                <a16:creationId xmlns:a16="http://schemas.microsoft.com/office/drawing/2014/main" xmlns="" id="{78A7FAF3-2394-43B8-9323-E971F12366CC}"/>
              </a:ext>
            </a:extLst>
          </p:cNvPr>
          <p:cNvSpPr>
            <a:spLocks noGrp="1"/>
          </p:cNvSpPr>
          <p:nvPr>
            <p:ph idx="1"/>
          </p:nvPr>
        </p:nvSpPr>
        <p:spPr>
          <a:xfrm>
            <a:off x="804997" y="2272143"/>
            <a:ext cx="4706803" cy="3788830"/>
          </a:xfrm>
        </p:spPr>
        <p:txBody>
          <a:bodyPr anchor="ctr">
            <a:normAutofit/>
          </a:bodyPr>
          <a:lstStyle/>
          <a:p>
            <a:endParaRPr lang="en-US" sz="2000">
              <a:solidFill>
                <a:srgbClr val="000000"/>
              </a:solidFill>
            </a:endParaRPr>
          </a:p>
        </p:txBody>
      </p:sp>
      <p:sp>
        <p:nvSpPr>
          <p:cNvPr id="15" name="Freeform 49">
            <a:extLst>
              <a:ext uri="{FF2B5EF4-FFF2-40B4-BE49-F238E27FC236}">
                <a16:creationId xmlns:a16="http://schemas.microsoft.com/office/drawing/2014/main" xmlns="" id="{967C29FE-FD32-4AFB-AD20-DBDF5864B2D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flipH="1">
            <a:off x="6713915" y="590635"/>
            <a:ext cx="5478085" cy="6276841"/>
          </a:xfrm>
          <a:custGeom>
            <a:avLst/>
            <a:gdLst>
              <a:gd name="connsiteX0" fmla="*/ 2178155 w 5478085"/>
              <a:gd name="connsiteY0" fmla="*/ 0 h 6276841"/>
              <a:gd name="connsiteX1" fmla="*/ 5478085 w 5478085"/>
              <a:gd name="connsiteY1" fmla="*/ 3299930 h 6276841"/>
              <a:gd name="connsiteX2" fmla="*/ 3751098 w 5478085"/>
              <a:gd name="connsiteY2" fmla="*/ 6201577 h 6276841"/>
              <a:gd name="connsiteX3" fmla="*/ 3594858 w 5478085"/>
              <a:gd name="connsiteY3" fmla="*/ 6276841 h 6276841"/>
              <a:gd name="connsiteX4" fmla="*/ 761453 w 5478085"/>
              <a:gd name="connsiteY4" fmla="*/ 6276841 h 6276841"/>
              <a:gd name="connsiteX5" fmla="*/ 605213 w 5478085"/>
              <a:gd name="connsiteY5" fmla="*/ 6201577 h 6276841"/>
              <a:gd name="connsiteX6" fmla="*/ 79093 w 5478085"/>
              <a:gd name="connsiteY6" fmla="*/ 5846317 h 6276841"/>
              <a:gd name="connsiteX7" fmla="*/ 0 w 5478085"/>
              <a:gd name="connsiteY7" fmla="*/ 5774432 h 6276841"/>
              <a:gd name="connsiteX8" fmla="*/ 0 w 5478085"/>
              <a:gd name="connsiteY8" fmla="*/ 825429 h 6276841"/>
              <a:gd name="connsiteX9" fmla="*/ 79093 w 5478085"/>
              <a:gd name="connsiteY9" fmla="*/ 753544 h 6276841"/>
              <a:gd name="connsiteX10" fmla="*/ 2178155 w 5478085"/>
              <a:gd name="connsiteY10" fmla="*/ 0 h 6276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478085" h="6276841">
                <a:moveTo>
                  <a:pt x="2178155" y="0"/>
                </a:moveTo>
                <a:cubicBezTo>
                  <a:pt x="4000656" y="0"/>
                  <a:pt x="5478085" y="1477429"/>
                  <a:pt x="5478085" y="3299930"/>
                </a:cubicBezTo>
                <a:cubicBezTo>
                  <a:pt x="5478085" y="4552900"/>
                  <a:pt x="4779769" y="5642769"/>
                  <a:pt x="3751098" y="6201577"/>
                </a:cubicBezTo>
                <a:lnTo>
                  <a:pt x="3594858" y="6276841"/>
                </a:lnTo>
                <a:lnTo>
                  <a:pt x="761453" y="6276841"/>
                </a:lnTo>
                <a:lnTo>
                  <a:pt x="605213" y="6201577"/>
                </a:lnTo>
                <a:cubicBezTo>
                  <a:pt x="418182" y="6099975"/>
                  <a:pt x="242071" y="5980818"/>
                  <a:pt x="79093" y="5846317"/>
                </a:cubicBezTo>
                <a:lnTo>
                  <a:pt x="0" y="5774432"/>
                </a:lnTo>
                <a:lnTo>
                  <a:pt x="0" y="825429"/>
                </a:lnTo>
                <a:lnTo>
                  <a:pt x="79093" y="753544"/>
                </a:lnTo>
                <a:cubicBezTo>
                  <a:pt x="649516" y="282789"/>
                  <a:pt x="1380811" y="0"/>
                  <a:pt x="2178155" y="0"/>
                </a:cubicBezTo>
                <a:close/>
              </a:path>
            </a:pathLst>
          </a:custGeom>
          <a:solidFill>
            <a:srgbClr val="FFFFFF"/>
          </a:solidFill>
          <a:ln>
            <a:gradFill>
              <a:gsLst>
                <a:gs pos="0">
                  <a:schemeClr val="accent1">
                    <a:lumMod val="40000"/>
                    <a:lumOff val="60000"/>
                  </a:schemeClr>
                </a:gs>
                <a:gs pos="23000">
                  <a:schemeClr val="accent1">
                    <a:lumMod val="45000"/>
                    <a:lumOff val="55000"/>
                  </a:schemeClr>
                </a:gs>
                <a:gs pos="83000">
                  <a:schemeClr val="accent3"/>
                </a:gs>
                <a:gs pos="100000">
                  <a:schemeClr val="accent3"/>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Content Placeholder 3">
            <a:extLst>
              <a:ext uri="{FF2B5EF4-FFF2-40B4-BE49-F238E27FC236}">
                <a16:creationId xmlns:a16="http://schemas.microsoft.com/office/drawing/2014/main" xmlns="" id="{4BA7972B-9D3C-4BFB-BDAF-5E7D7E72B666}"/>
              </a:ext>
            </a:extLst>
          </p:cNvPr>
          <p:cNvPicPr>
            <a:picLocks noChangeAspect="1"/>
          </p:cNvPicPr>
          <p:nvPr/>
        </p:nvPicPr>
        <p:blipFill rotWithShape="1">
          <a:blip r:embed="rId3"/>
          <a:srcRect l="6144" r="4202" b="-1"/>
          <a:stretch/>
        </p:blipFill>
        <p:spPr>
          <a:xfrm>
            <a:off x="6893318" y="770037"/>
            <a:ext cx="5298683" cy="6097438"/>
          </a:xfrm>
          <a:custGeom>
            <a:avLst/>
            <a:gdLst/>
            <a:ahLst/>
            <a:cxnLst/>
            <a:rect l="l" t="t" r="r" b="b"/>
            <a:pathLst>
              <a:path w="5298683" h="6097438">
                <a:moveTo>
                  <a:pt x="3120528" y="0"/>
                </a:moveTo>
                <a:cubicBezTo>
                  <a:pt x="3874524" y="0"/>
                  <a:pt x="4566062" y="267415"/>
                  <a:pt x="5105473" y="712577"/>
                </a:cubicBezTo>
                <a:lnTo>
                  <a:pt x="5298683" y="888178"/>
                </a:lnTo>
                <a:lnTo>
                  <a:pt x="5298683" y="5352876"/>
                </a:lnTo>
                <a:lnTo>
                  <a:pt x="5105473" y="5528477"/>
                </a:lnTo>
                <a:cubicBezTo>
                  <a:pt x="4874296" y="5719261"/>
                  <a:pt x="4615179" y="5877397"/>
                  <a:pt x="4335177" y="5995828"/>
                </a:cubicBezTo>
                <a:lnTo>
                  <a:pt x="4057556" y="6097438"/>
                </a:lnTo>
                <a:lnTo>
                  <a:pt x="2183499" y="6097438"/>
                </a:lnTo>
                <a:lnTo>
                  <a:pt x="1905878" y="5995828"/>
                </a:lnTo>
                <a:cubicBezTo>
                  <a:pt x="785873" y="5522106"/>
                  <a:pt x="0" y="4413092"/>
                  <a:pt x="0" y="3120527"/>
                </a:cubicBezTo>
                <a:cubicBezTo>
                  <a:pt x="0" y="1397108"/>
                  <a:pt x="1397108" y="0"/>
                  <a:pt x="3120528" y="0"/>
                </a:cubicBezTo>
                <a:close/>
              </a:path>
            </a:pathLst>
          </a:custGeom>
        </p:spPr>
      </p:pic>
    </p:spTree>
    <p:extLst>
      <p:ext uri="{BB962C8B-B14F-4D97-AF65-F5344CB8AC3E}">
        <p14:creationId xmlns:p14="http://schemas.microsoft.com/office/powerpoint/2010/main" val="19588344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xmlns="" id="{EBF87945-A001-489F-9D9B-7D9435F0B9C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548639" y="347471"/>
            <a:ext cx="11100816" cy="1801368"/>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xmlns="" id="{7A32C981-5427-44BF-A0B4-A1840F3B1AAA}"/>
              </a:ext>
            </a:extLst>
          </p:cNvPr>
          <p:cNvSpPr>
            <a:spLocks noGrp="1"/>
          </p:cNvSpPr>
          <p:nvPr>
            <p:ph type="title"/>
          </p:nvPr>
        </p:nvSpPr>
        <p:spPr>
          <a:xfrm>
            <a:off x="838200" y="585216"/>
            <a:ext cx="10515600" cy="1325563"/>
          </a:xfrm>
        </p:spPr>
        <p:txBody>
          <a:bodyPr>
            <a:normAutofit/>
          </a:bodyPr>
          <a:lstStyle/>
          <a:p>
            <a:endParaRPr lang="en-US">
              <a:solidFill>
                <a:schemeClr val="bg1"/>
              </a:solidFill>
            </a:endParaRPr>
          </a:p>
        </p:txBody>
      </p:sp>
      <p:pic>
        <p:nvPicPr>
          <p:cNvPr id="4" name="Picture 3">
            <a:extLst>
              <a:ext uri="{FF2B5EF4-FFF2-40B4-BE49-F238E27FC236}">
                <a16:creationId xmlns:a16="http://schemas.microsoft.com/office/drawing/2014/main" xmlns="" id="{ED8A0F1B-E0ED-4628-B0A8-B26C8702578C}"/>
              </a:ext>
            </a:extLst>
          </p:cNvPr>
          <p:cNvPicPr>
            <a:picLocks noChangeAspect="1"/>
          </p:cNvPicPr>
          <p:nvPr/>
        </p:nvPicPr>
        <p:blipFill rotWithShape="1">
          <a:blip r:embed="rId2"/>
          <a:srcRect l="14810"/>
          <a:stretch/>
        </p:blipFill>
        <p:spPr>
          <a:xfrm>
            <a:off x="841248" y="2516777"/>
            <a:ext cx="6236208" cy="3660185"/>
          </a:xfrm>
          <a:prstGeom prst="rect">
            <a:avLst/>
          </a:prstGeom>
        </p:spPr>
      </p:pic>
      <p:sp>
        <p:nvSpPr>
          <p:cNvPr id="3" name="Content Placeholder 2">
            <a:extLst>
              <a:ext uri="{FF2B5EF4-FFF2-40B4-BE49-F238E27FC236}">
                <a16:creationId xmlns:a16="http://schemas.microsoft.com/office/drawing/2014/main" xmlns="" id="{604E1D87-D4DB-4015-A7E8-E80DEEEC460A}"/>
              </a:ext>
            </a:extLst>
          </p:cNvPr>
          <p:cNvSpPr>
            <a:spLocks noGrp="1"/>
          </p:cNvSpPr>
          <p:nvPr>
            <p:ph idx="1"/>
          </p:nvPr>
        </p:nvSpPr>
        <p:spPr>
          <a:xfrm>
            <a:off x="7546848" y="2516777"/>
            <a:ext cx="3803904" cy="3660185"/>
          </a:xfrm>
        </p:spPr>
        <p:txBody>
          <a:bodyPr anchor="ctr">
            <a:normAutofit/>
          </a:bodyPr>
          <a:lstStyle/>
          <a:p>
            <a:endParaRPr lang="en-US" sz="2200"/>
          </a:p>
        </p:txBody>
      </p:sp>
    </p:spTree>
    <p:extLst>
      <p:ext uri="{BB962C8B-B14F-4D97-AF65-F5344CB8AC3E}">
        <p14:creationId xmlns:p14="http://schemas.microsoft.com/office/powerpoint/2010/main" val="19434742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xmlns="" id="{F56F5174-31D9-4DBB-AAB7-A1FD7BDB135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 y="0"/>
            <a:ext cx="5614875" cy="6858000"/>
          </a:xfrm>
          <a:prstGeom prst="rect">
            <a:avLst/>
          </a:prstGeom>
          <a:gradFill>
            <a:gsLst>
              <a:gs pos="0">
                <a:schemeClr val="accent1">
                  <a:lumMod val="100000"/>
                  <a:alpha val="82000"/>
                </a:schemeClr>
              </a:gs>
              <a:gs pos="25000">
                <a:schemeClr val="accent1">
                  <a:alpha val="60000"/>
                </a:schemeClr>
              </a:gs>
              <a:gs pos="94000">
                <a:schemeClr val="bg2">
                  <a:lumMod val="75000"/>
                </a:schemeClr>
              </a:gs>
              <a:gs pos="100000">
                <a:schemeClr val="bg2">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xmlns="" id="{AE113210-7872-481A-ADE6-3A05CCAF5EB2}"/>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xmlns="" id="{0CF79E5D-31F6-475F-8DA4-B0C08F0564E1}"/>
              </a:ext>
            </a:extLst>
          </p:cNvPr>
          <p:cNvSpPr>
            <a:spLocks noGrp="1"/>
          </p:cNvSpPr>
          <p:nvPr>
            <p:ph type="title"/>
          </p:nvPr>
        </p:nvSpPr>
        <p:spPr>
          <a:xfrm>
            <a:off x="6094105" y="802955"/>
            <a:ext cx="4977976" cy="1454051"/>
          </a:xfrm>
        </p:spPr>
        <p:txBody>
          <a:bodyPr>
            <a:normAutofit/>
          </a:bodyPr>
          <a:lstStyle/>
          <a:p>
            <a:r>
              <a:rPr lang="en-US" dirty="0">
                <a:solidFill>
                  <a:srgbClr val="000000"/>
                </a:solidFill>
              </a:rPr>
              <a:t>Questions? </a:t>
            </a:r>
          </a:p>
        </p:txBody>
      </p:sp>
      <p:sp>
        <p:nvSpPr>
          <p:cNvPr id="15" name="Freeform 62">
            <a:extLst>
              <a:ext uri="{FF2B5EF4-FFF2-40B4-BE49-F238E27FC236}">
                <a16:creationId xmlns:a16="http://schemas.microsoft.com/office/drawing/2014/main" xmlns="" id="{F9A95BEE-6BB1-4A28-A8E6-A34B2E42EF8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738619"/>
            <a:ext cx="5000438" cy="5400962"/>
          </a:xfrm>
          <a:custGeom>
            <a:avLst/>
            <a:gdLst>
              <a:gd name="connsiteX0" fmla="*/ 2299956 w 5000438"/>
              <a:gd name="connsiteY0" fmla="*/ 0 h 5400962"/>
              <a:gd name="connsiteX1" fmla="*/ 5000438 w 5000438"/>
              <a:gd name="connsiteY1" fmla="*/ 2700481 h 5400962"/>
              <a:gd name="connsiteX2" fmla="*/ 2299956 w 5000438"/>
              <a:gd name="connsiteY2" fmla="*/ 5400962 h 5400962"/>
              <a:gd name="connsiteX3" fmla="*/ 60675 w 5000438"/>
              <a:gd name="connsiteY3" fmla="*/ 4210346 h 5400962"/>
              <a:gd name="connsiteX4" fmla="*/ 0 w 5000438"/>
              <a:gd name="connsiteY4" fmla="*/ 4110472 h 5400962"/>
              <a:gd name="connsiteX5" fmla="*/ 0 w 5000438"/>
              <a:gd name="connsiteY5" fmla="*/ 1290491 h 5400962"/>
              <a:gd name="connsiteX6" fmla="*/ 60675 w 5000438"/>
              <a:gd name="connsiteY6" fmla="*/ 1190617 h 5400962"/>
              <a:gd name="connsiteX7" fmla="*/ 2299956 w 5000438"/>
              <a:gd name="connsiteY7" fmla="*/ 0 h 5400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00438" h="5400962">
                <a:moveTo>
                  <a:pt x="2299956" y="0"/>
                </a:moveTo>
                <a:cubicBezTo>
                  <a:pt x="3791390" y="0"/>
                  <a:pt x="5000438" y="1209047"/>
                  <a:pt x="5000438" y="2700481"/>
                </a:cubicBezTo>
                <a:cubicBezTo>
                  <a:pt x="5000438" y="4191915"/>
                  <a:pt x="3791390" y="5400962"/>
                  <a:pt x="2299956" y="5400962"/>
                </a:cubicBezTo>
                <a:cubicBezTo>
                  <a:pt x="1367810" y="5400962"/>
                  <a:pt x="545971" y="4928678"/>
                  <a:pt x="60675" y="4210346"/>
                </a:cubicBezTo>
                <a:lnTo>
                  <a:pt x="0" y="4110472"/>
                </a:lnTo>
                <a:lnTo>
                  <a:pt x="0" y="1290491"/>
                </a:lnTo>
                <a:lnTo>
                  <a:pt x="60675" y="1190617"/>
                </a:lnTo>
                <a:cubicBezTo>
                  <a:pt x="545971" y="472284"/>
                  <a:pt x="1367810" y="0"/>
                  <a:pt x="2299956" y="0"/>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Content Placeholder 3">
            <a:extLst>
              <a:ext uri="{FF2B5EF4-FFF2-40B4-BE49-F238E27FC236}">
                <a16:creationId xmlns:a16="http://schemas.microsoft.com/office/drawing/2014/main" xmlns="" id="{512518B0-DC0A-45E7-8134-1161771CCE64}"/>
              </a:ext>
            </a:extLst>
          </p:cNvPr>
          <p:cNvPicPr>
            <a:picLocks noChangeAspect="1"/>
          </p:cNvPicPr>
          <p:nvPr/>
        </p:nvPicPr>
        <p:blipFill rotWithShape="1">
          <a:blip r:embed="rId3">
            <a:alphaModFix/>
          </a:blip>
          <a:srcRect r="4732" b="3"/>
          <a:stretch/>
        </p:blipFill>
        <p:spPr>
          <a:xfrm>
            <a:off x="20" y="907231"/>
            <a:ext cx="4838021" cy="5063738"/>
          </a:xfrm>
          <a:custGeom>
            <a:avLst/>
            <a:gdLst/>
            <a:ahLst/>
            <a:cxnLst/>
            <a:rect l="l" t="t" r="r" b="b"/>
            <a:pathLst>
              <a:path w="4838041" h="5063738">
                <a:moveTo>
                  <a:pt x="2306172" y="0"/>
                </a:moveTo>
                <a:cubicBezTo>
                  <a:pt x="3704485" y="0"/>
                  <a:pt x="4838041" y="1133556"/>
                  <a:pt x="4838041" y="2531869"/>
                </a:cubicBezTo>
                <a:cubicBezTo>
                  <a:pt x="4838041" y="3930182"/>
                  <a:pt x="3704485" y="5063738"/>
                  <a:pt x="2306172" y="5063738"/>
                </a:cubicBezTo>
                <a:cubicBezTo>
                  <a:pt x="1344832" y="5063738"/>
                  <a:pt x="508631" y="4527956"/>
                  <a:pt x="79886" y="3738709"/>
                </a:cubicBezTo>
                <a:lnTo>
                  <a:pt x="0" y="3572876"/>
                </a:lnTo>
                <a:lnTo>
                  <a:pt x="0" y="1490863"/>
                </a:lnTo>
                <a:lnTo>
                  <a:pt x="79886" y="1325030"/>
                </a:lnTo>
                <a:cubicBezTo>
                  <a:pt x="508631" y="535783"/>
                  <a:pt x="1344832" y="0"/>
                  <a:pt x="2306172" y="0"/>
                </a:cubicBezTo>
                <a:close/>
              </a:path>
            </a:pathLst>
          </a:custGeom>
          <a:effectLst>
            <a:softEdge rad="0"/>
          </a:effectLst>
        </p:spPr>
      </p:pic>
      <p:sp>
        <p:nvSpPr>
          <p:cNvPr id="8" name="Content Placeholder 7">
            <a:extLst>
              <a:ext uri="{FF2B5EF4-FFF2-40B4-BE49-F238E27FC236}">
                <a16:creationId xmlns:a16="http://schemas.microsoft.com/office/drawing/2014/main" xmlns="" id="{29F5CDA8-A597-41F2-BC60-5D339A4383B2}"/>
              </a:ext>
            </a:extLst>
          </p:cNvPr>
          <p:cNvSpPr>
            <a:spLocks noGrp="1"/>
          </p:cNvSpPr>
          <p:nvPr>
            <p:ph idx="1"/>
          </p:nvPr>
        </p:nvSpPr>
        <p:spPr>
          <a:xfrm>
            <a:off x="6090574" y="2421682"/>
            <a:ext cx="4977578" cy="3639289"/>
          </a:xfrm>
        </p:spPr>
        <p:txBody>
          <a:bodyPr anchor="ctr">
            <a:normAutofit/>
          </a:bodyPr>
          <a:lstStyle/>
          <a:p>
            <a:r>
              <a:rPr lang="en-US" sz="9600" dirty="0">
                <a:solidFill>
                  <a:srgbClr val="000000"/>
                </a:solidFill>
              </a:rPr>
              <a:t>?</a:t>
            </a:r>
          </a:p>
        </p:txBody>
      </p:sp>
    </p:spTree>
    <p:extLst>
      <p:ext uri="{BB962C8B-B14F-4D97-AF65-F5344CB8AC3E}">
        <p14:creationId xmlns:p14="http://schemas.microsoft.com/office/powerpoint/2010/main" val="23453597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fill="hold" grpId="0" nodeType="clickEffect">
                                  <p:stCondLst>
                                    <p:cond delay="0"/>
                                  </p:stCondLst>
                                  <p:childTnLst>
                                    <p:animEffect transition="out" filter="fade">
                                      <p:cBhvr>
                                        <p:cTn id="6" dur="500" tmFilter="0, 0; .2, .5; .8, .5; 1, 0"/>
                                        <p:tgtEl>
                                          <p:spTgt spid="8">
                                            <p:txEl>
                                              <p:pRg st="0" end="0"/>
                                            </p:txEl>
                                          </p:spTgt>
                                        </p:tgtEl>
                                      </p:cBhvr>
                                    </p:animEffect>
                                    <p:animScale>
                                      <p:cBhvr>
                                        <p:cTn id="7" dur="250" autoRev="1" fill="hold"/>
                                        <p:tgtEl>
                                          <p:spTgt spid="8">
                                            <p:txEl>
                                              <p:pRg st="0" end="0"/>
                                            </p:txEl>
                                          </p:spTgt>
                                        </p:tgtEl>
                                      </p:cBhvr>
                                      <p:by x="105000" y="105000"/>
                                    </p:animScale>
                                  </p:childTnLst>
                                </p:cTn>
                              </p:par>
                            </p:childTnLst>
                          </p:cTn>
                        </p:par>
                      </p:childTnLst>
                    </p:cTn>
                  </p:par>
                  <p:par>
                    <p:cTn id="8" fill="hold">
                      <p:stCondLst>
                        <p:cond delay="indefinite"/>
                      </p:stCondLst>
                      <p:childTnLst>
                        <p:par>
                          <p:cTn id="9" fill="hold">
                            <p:stCondLst>
                              <p:cond delay="0"/>
                            </p:stCondLst>
                            <p:childTnLst>
                              <p:par>
                                <p:cTn id="10" presetID="26"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down)">
                                      <p:cBhvr>
                                        <p:cTn id="12" dur="580">
                                          <p:stCondLst>
                                            <p:cond delay="0"/>
                                          </p:stCondLst>
                                        </p:cTn>
                                        <p:tgtEl>
                                          <p:spTgt spid="2"/>
                                        </p:tgtEl>
                                      </p:cBhvr>
                                    </p:animEffect>
                                    <p:anim calcmode="lin" valueType="num">
                                      <p:cBhvr>
                                        <p:cTn id="13"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14"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5"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6"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7"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8" dur="26">
                                          <p:stCondLst>
                                            <p:cond delay="650"/>
                                          </p:stCondLst>
                                        </p:cTn>
                                        <p:tgtEl>
                                          <p:spTgt spid="2"/>
                                        </p:tgtEl>
                                      </p:cBhvr>
                                      <p:to x="100000" y="60000"/>
                                    </p:animScale>
                                    <p:animScale>
                                      <p:cBhvr>
                                        <p:cTn id="19" dur="166" decel="50000">
                                          <p:stCondLst>
                                            <p:cond delay="676"/>
                                          </p:stCondLst>
                                        </p:cTn>
                                        <p:tgtEl>
                                          <p:spTgt spid="2"/>
                                        </p:tgtEl>
                                      </p:cBhvr>
                                      <p:to x="100000" y="100000"/>
                                    </p:animScale>
                                    <p:animScale>
                                      <p:cBhvr>
                                        <p:cTn id="20" dur="26">
                                          <p:stCondLst>
                                            <p:cond delay="1312"/>
                                          </p:stCondLst>
                                        </p:cTn>
                                        <p:tgtEl>
                                          <p:spTgt spid="2"/>
                                        </p:tgtEl>
                                      </p:cBhvr>
                                      <p:to x="100000" y="80000"/>
                                    </p:animScale>
                                    <p:animScale>
                                      <p:cBhvr>
                                        <p:cTn id="21" dur="166" decel="50000">
                                          <p:stCondLst>
                                            <p:cond delay="1338"/>
                                          </p:stCondLst>
                                        </p:cTn>
                                        <p:tgtEl>
                                          <p:spTgt spid="2"/>
                                        </p:tgtEl>
                                      </p:cBhvr>
                                      <p:to x="100000" y="100000"/>
                                    </p:animScale>
                                    <p:animScale>
                                      <p:cBhvr>
                                        <p:cTn id="22" dur="26">
                                          <p:stCondLst>
                                            <p:cond delay="1642"/>
                                          </p:stCondLst>
                                        </p:cTn>
                                        <p:tgtEl>
                                          <p:spTgt spid="2"/>
                                        </p:tgtEl>
                                      </p:cBhvr>
                                      <p:to x="100000" y="90000"/>
                                    </p:animScale>
                                    <p:animScale>
                                      <p:cBhvr>
                                        <p:cTn id="23" dur="166" decel="50000">
                                          <p:stCondLst>
                                            <p:cond delay="1668"/>
                                          </p:stCondLst>
                                        </p:cTn>
                                        <p:tgtEl>
                                          <p:spTgt spid="2"/>
                                        </p:tgtEl>
                                      </p:cBhvr>
                                      <p:to x="100000" y="100000"/>
                                    </p:animScale>
                                    <p:animScale>
                                      <p:cBhvr>
                                        <p:cTn id="24" dur="26">
                                          <p:stCondLst>
                                            <p:cond delay="1808"/>
                                          </p:stCondLst>
                                        </p:cTn>
                                        <p:tgtEl>
                                          <p:spTgt spid="2"/>
                                        </p:tgtEl>
                                      </p:cBhvr>
                                      <p:to x="100000" y="95000"/>
                                    </p:animScale>
                                    <p:animScale>
                                      <p:cBhvr>
                                        <p:cTn id="25" dur="166" decel="50000">
                                          <p:stCondLst>
                                            <p:cond delay="1834"/>
                                          </p:stCondLst>
                                        </p:cTn>
                                        <p:tgtEl>
                                          <p:spTgt spid="2"/>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6486678-1A2A-4A5B-BA0A-E99104806854}"/>
              </a:ext>
            </a:extLst>
          </p:cNvPr>
          <p:cNvSpPr>
            <a:spLocks noGrp="1"/>
          </p:cNvSpPr>
          <p:nvPr>
            <p:ph type="title"/>
          </p:nvPr>
        </p:nvSpPr>
        <p:spPr>
          <a:xfrm>
            <a:off x="1136428" y="627564"/>
            <a:ext cx="7474172" cy="1325563"/>
          </a:xfrm>
        </p:spPr>
        <p:txBody>
          <a:bodyPr>
            <a:normAutofit/>
          </a:bodyPr>
          <a:lstStyle/>
          <a:p>
            <a:r>
              <a:rPr lang="en-US" dirty="0"/>
              <a:t>References</a:t>
            </a:r>
          </a:p>
        </p:txBody>
      </p:sp>
      <p:sp>
        <p:nvSpPr>
          <p:cNvPr id="10" name="Content Placeholder 9">
            <a:extLst>
              <a:ext uri="{FF2B5EF4-FFF2-40B4-BE49-F238E27FC236}">
                <a16:creationId xmlns:a16="http://schemas.microsoft.com/office/drawing/2014/main" xmlns="" id="{3DDBCD59-1CDF-4F08-8168-E91C80FE1D17}"/>
              </a:ext>
            </a:extLst>
          </p:cNvPr>
          <p:cNvSpPr>
            <a:spLocks noGrp="1"/>
          </p:cNvSpPr>
          <p:nvPr>
            <p:ph idx="1"/>
          </p:nvPr>
        </p:nvSpPr>
        <p:spPr>
          <a:xfrm>
            <a:off x="1136429" y="2278173"/>
            <a:ext cx="6467867" cy="3450613"/>
          </a:xfrm>
        </p:spPr>
        <p:txBody>
          <a:bodyPr anchor="ctr">
            <a:normAutofit/>
          </a:bodyPr>
          <a:lstStyle/>
          <a:p>
            <a:endParaRPr lang="en-US" sz="2400"/>
          </a:p>
        </p:txBody>
      </p:sp>
      <p:sp>
        <p:nvSpPr>
          <p:cNvPr id="13" name="Rectangle 12">
            <a:extLst>
              <a:ext uri="{FF2B5EF4-FFF2-40B4-BE49-F238E27FC236}">
                <a16:creationId xmlns:a16="http://schemas.microsoft.com/office/drawing/2014/main" xmlns="" id="{59A309A7-1751-4ABE-A3C1-EEC40366AD8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0088880" y="0"/>
            <a:ext cx="2103120" cy="6858000"/>
          </a:xfrm>
          <a:prstGeom prst="rect">
            <a:avLst/>
          </a:prstGeom>
          <a:solidFill>
            <a:srgbClr val="3B57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a:extLst>
              <a:ext uri="{FF2B5EF4-FFF2-40B4-BE49-F238E27FC236}">
                <a16:creationId xmlns:a16="http://schemas.microsoft.com/office/drawing/2014/main" xmlns="" id="{967D8EB6-EAE1-4F9C-B398-83321E28720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8915400" y="2358913"/>
            <a:ext cx="2140172" cy="2140172"/>
          </a:xfrm>
          <a:prstGeom prst="ellipse">
            <a:avLst/>
          </a:prstGeom>
          <a:solidFill>
            <a:srgbClr val="FFFFFF"/>
          </a:solidFill>
          <a:ln w="22225">
            <a:solidFill>
              <a:srgbClr val="00F7B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Content Placeholder 5">
            <a:extLst>
              <a:ext uri="{FF2B5EF4-FFF2-40B4-BE49-F238E27FC236}">
                <a16:creationId xmlns:a16="http://schemas.microsoft.com/office/drawing/2014/main" xmlns="" id="{F7872B17-E371-4CB3-8A73-99FAA5D4467C}"/>
              </a:ext>
            </a:extLst>
          </p:cNvPr>
          <p:cNvPicPr>
            <a:picLocks noChangeAspect="1"/>
          </p:cNvPicPr>
          <p:nvPr/>
        </p:nvPicPr>
        <p:blipFill rotWithShape="1">
          <a:blip r:embed="rId2">
            <a:alphaModFix/>
          </a:blip>
          <a:srcRect r="-3" b="157"/>
          <a:stretch/>
        </p:blipFill>
        <p:spPr>
          <a:xfrm>
            <a:off x="9030743" y="2474254"/>
            <a:ext cx="1912560" cy="1909489"/>
          </a:xfrm>
          <a:custGeom>
            <a:avLst/>
            <a:gdLst/>
            <a:ahLst/>
            <a:cxnLst/>
            <a:rect l="l" t="t" r="r" b="b"/>
            <a:pathLst>
              <a:path w="6057610" h="6057610">
                <a:moveTo>
                  <a:pt x="3028805" y="0"/>
                </a:moveTo>
                <a:cubicBezTo>
                  <a:pt x="4701568" y="0"/>
                  <a:pt x="6057610" y="1356042"/>
                  <a:pt x="6057610" y="3028805"/>
                </a:cubicBezTo>
                <a:cubicBezTo>
                  <a:pt x="6057610" y="4701568"/>
                  <a:pt x="4701568" y="6057610"/>
                  <a:pt x="3028805" y="6057610"/>
                </a:cubicBezTo>
                <a:cubicBezTo>
                  <a:pt x="1356042" y="6057610"/>
                  <a:pt x="0" y="4701568"/>
                  <a:pt x="0" y="3028805"/>
                </a:cubicBezTo>
                <a:cubicBezTo>
                  <a:pt x="0" y="1356042"/>
                  <a:pt x="1356042" y="0"/>
                  <a:pt x="3028805" y="0"/>
                </a:cubicBezTo>
                <a:close/>
              </a:path>
            </a:pathLst>
          </a:custGeom>
          <a:effectLst>
            <a:softEdge rad="0"/>
          </a:effectLst>
        </p:spPr>
      </p:pic>
    </p:spTree>
    <p:extLst>
      <p:ext uri="{BB962C8B-B14F-4D97-AF65-F5344CB8AC3E}">
        <p14:creationId xmlns:p14="http://schemas.microsoft.com/office/powerpoint/2010/main" val="155634638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3342</TotalTime>
  <Words>341</Words>
  <Application>Microsoft Office PowerPoint</Application>
  <PresentationFormat>Widescreen</PresentationFormat>
  <Paragraphs>38</Paragraphs>
  <Slides>14</Slides>
  <Notes>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14</vt:i4>
      </vt:variant>
    </vt:vector>
  </HeadingPairs>
  <TitlesOfParts>
    <vt:vector size="19" baseType="lpstr">
      <vt:lpstr>Arial</vt:lpstr>
      <vt:lpstr>Calibri</vt:lpstr>
      <vt:lpstr>Calibri Light</vt:lpstr>
      <vt:lpstr>Wingdings</vt:lpstr>
      <vt:lpstr>Office Theme</vt:lpstr>
      <vt:lpstr>Sustainability Initiative </vt:lpstr>
      <vt:lpstr>Initiative Overview</vt:lpstr>
      <vt:lpstr>Patterns and Similarities </vt:lpstr>
      <vt:lpstr>State and Federal Agencies</vt:lpstr>
      <vt:lpstr>Red Bag Waste Reduction</vt:lpstr>
      <vt:lpstr>Red bag Waste Reduction</vt:lpstr>
      <vt:lpstr>Energy Efficient Hospital </vt:lpstr>
      <vt:lpstr>Energy Efficient Hospital </vt:lpstr>
      <vt:lpstr> Next Steps Overall</vt:lpstr>
      <vt:lpstr>PowerPoint Presentation</vt:lpstr>
      <vt:lpstr>PowerPoint Presentation</vt:lpstr>
      <vt:lpstr>PowerPoint Presentation</vt:lpstr>
      <vt:lpstr>Questions? </vt:lpstr>
      <vt:lpstr>References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Sustainability Initiative</dc:title>
  <dc:creator>Castro, Yadira</dc:creator>
  <cp:lastModifiedBy>HP</cp:lastModifiedBy>
  <cp:revision>12</cp:revision>
  <dcterms:created xsi:type="dcterms:W3CDTF">2021-01-21T17:10:12Z</dcterms:created>
  <dcterms:modified xsi:type="dcterms:W3CDTF">2021-01-24T15:29:38Z</dcterms:modified>
</cp:coreProperties>
</file>